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3"/>
  </p:notesMasterIdLst>
  <p:sldIdLst>
    <p:sldId id="256" r:id="rId2"/>
    <p:sldId id="257" r:id="rId3"/>
    <p:sldId id="267" r:id="rId4"/>
    <p:sldId id="261" r:id="rId5"/>
    <p:sldId id="268" r:id="rId6"/>
    <p:sldId id="258" r:id="rId7"/>
    <p:sldId id="259" r:id="rId8"/>
    <p:sldId id="270" r:id="rId9"/>
    <p:sldId id="272" r:id="rId10"/>
    <p:sldId id="269" r:id="rId11"/>
    <p:sldId id="284" r:id="rId12"/>
    <p:sldId id="281" r:id="rId13"/>
    <p:sldId id="282" r:id="rId14"/>
    <p:sldId id="283" r:id="rId15"/>
    <p:sldId id="274" r:id="rId16"/>
    <p:sldId id="285" r:id="rId17"/>
    <p:sldId id="275" r:id="rId18"/>
    <p:sldId id="287" r:id="rId19"/>
    <p:sldId id="289" r:id="rId20"/>
    <p:sldId id="286" r:id="rId21"/>
    <p:sldId id="276" r:id="rId22"/>
    <p:sldId id="277" r:id="rId23"/>
    <p:sldId id="278" r:id="rId24"/>
    <p:sldId id="288" r:id="rId25"/>
    <p:sldId id="265" r:id="rId26"/>
    <p:sldId id="279" r:id="rId27"/>
    <p:sldId id="280" r:id="rId28"/>
    <p:sldId id="263" r:id="rId29"/>
    <p:sldId id="266" r:id="rId30"/>
    <p:sldId id="260" r:id="rId31"/>
    <p:sldId id="262" r:id="rId32"/>
  </p:sldIdLst>
  <p:sldSz cx="9144000" cy="5143500" type="screen16x9"/>
  <p:notesSz cx="6858000" cy="9144000"/>
  <p:embeddedFontLst>
    <p:embeddedFont>
      <p:font typeface="Consolas" panose="020B0609020204030204" pitchFamily="49"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Poppins SemiBold" panose="020B0502040204020203"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83" autoAdjust="0"/>
  </p:normalViewPr>
  <p:slideViewPr>
    <p:cSldViewPr snapToGrid="0">
      <p:cViewPr varScale="1">
        <p:scale>
          <a:sx n="113" d="100"/>
          <a:sy n="113" d="100"/>
        </p:scale>
        <p:origin x="155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22CB83C4-7196-8CBC-B732-CB61DF583D29}"/>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5D7F65C4-8C3F-BAA0-48F3-FF579F89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135FB517-81B8-DE9E-C9DE-6D66FF46A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82540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A2644D6-90A3-8F7E-8DA5-6505ECF03EC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C82E69D5-18A0-C8CF-DDAF-1DCEDE3A2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1892E3B-FEAD-D82C-CE82-5FCD90F70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15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DCE68324-184F-1C9C-66A4-FEC24682FBF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2C3FC421-00E8-8379-28AA-E7BF6FBFA4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1B520BDC-115C-8262-6161-A57A76BB1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09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7C56C87D-923E-6436-F681-60D687A59DF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B09C848F-0A75-064E-F56D-B6A81F9F34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5237E76B-BE83-A997-A2EF-DD407FA238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06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6EA23611-C904-B652-7C00-C8F3F301F6EE}"/>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76EC35C6-C4BE-FE52-1183-C80CEDE0A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A56ED600-E502-5784-147B-CC83607F34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extLst>
      <p:ext uri="{BB962C8B-B14F-4D97-AF65-F5344CB8AC3E}">
        <p14:creationId xmlns:p14="http://schemas.microsoft.com/office/powerpoint/2010/main" val="1028865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0B6AFF7E-F7A4-85D6-66AB-B9EE06B5ABF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EF933CFD-97A5-FB58-4B02-6DBE70F9A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4090217C-950D-E271-B366-0F2D4D3D4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99226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3197A07-7361-7CCC-117E-3515B892F26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29C0DAA1-CA0D-5953-AC72-CFFB2E6FD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621DF31-4AB6-FF76-8469-62E97735D6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7F44D6D7-69B0-00EA-1105-36CCC343DF60}"/>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3F2B7BFF-1595-F589-AB8E-6B32D8DFC8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8119EB96-3B35-6678-7EE6-3BB8492B35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967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4FD973BA-FF32-2CD8-476D-8370FD9B8318}"/>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897BA9C0-47C4-F159-573F-777AFD44F2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65CE5BFE-FE9E-EF55-C274-80AFC2F26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371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3B84CF36-ABCC-46E6-0F22-078339F84792}"/>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B61C1353-A6C4-FA50-D4E5-EBCD7FCECC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F326CC87-0E75-662D-574C-43F064EB6D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99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0426EB75-D648-7ED0-A4AA-BD54A47A6A36}"/>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0D1905BD-2C8E-7B89-762F-FA32B690D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6AD4CCB5-9BA5-0E66-1F6A-8EE4234B79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b="0" dirty="0"/>
          </a:p>
        </p:txBody>
      </p:sp>
    </p:spTree>
    <p:extLst>
      <p:ext uri="{BB962C8B-B14F-4D97-AF65-F5344CB8AC3E}">
        <p14:creationId xmlns:p14="http://schemas.microsoft.com/office/powerpoint/2010/main" val="175159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32FA1624-C487-A16A-DF72-E933167F1BC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35B66321-F9E2-20CD-C0B1-442988891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73F099FE-6321-176B-511C-F8507936B4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578798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322F731F-B9F2-DE78-A5BB-CDDA03AE6E97}"/>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A0E3191A-6D04-C8DB-0E60-89760A1DF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3DE24C7B-098F-D5CE-E9DE-4FF85C9F5F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095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88C7BB67-2B17-3668-B71E-21CEEBBC938B}"/>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9EE1D02B-42C2-4760-4DA8-BD4F0397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3A9D0E8-A7DA-2B89-2D28-BA98CA461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1991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1FC48F06-F142-8699-D08F-2E7D65E4E567}"/>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768A78D2-B04D-FEF8-4D9D-CF2FC934D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B37EA36-6933-DEDD-0CE9-CCCD669B376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8023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8E32468A-F26F-FDBF-E4FD-AE07431B4A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36881EAF-0636-F05A-58E6-D2E0896D4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81BCEA6C-7922-F74F-7224-5CF3121E1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6742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0583DFF2-18DB-8874-E961-AECD27F429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651A4254-9677-73A3-6FF0-47FC7A111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F87ED559-F05E-CA13-5860-17DACBE1C7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157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82821718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560916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539A46FD-57A3-0C5D-70FD-A83CDE86E9DE}"/>
            </a:ext>
          </a:extLst>
        </p:cNvPr>
        <p:cNvGrpSpPr/>
        <p:nvPr/>
      </p:nvGrpSpPr>
      <p:grpSpPr>
        <a:xfrm>
          <a:off x="0" y="0"/>
          <a:ext cx="0" cy="0"/>
          <a:chOff x="0" y="0"/>
          <a:chExt cx="0" cy="0"/>
        </a:xfrm>
      </p:grpSpPr>
      <p:sp>
        <p:nvSpPr>
          <p:cNvPr id="526" name="Google Shape;526;p3:notes">
            <a:extLst>
              <a:ext uri="{FF2B5EF4-FFF2-40B4-BE49-F238E27FC236}">
                <a16:creationId xmlns:a16="http://schemas.microsoft.com/office/drawing/2014/main" id="{170D064C-0807-8B89-FC96-9407E9184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a:extLst>
              <a:ext uri="{FF2B5EF4-FFF2-40B4-BE49-F238E27FC236}">
                <a16:creationId xmlns:a16="http://schemas.microsoft.com/office/drawing/2014/main" id="{3D35CB5A-83D0-82F6-1663-37BCEB8FB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97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9040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325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a3893e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DBA3708-964A-83CD-83A1-15CEDC3AC3A7}"/>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92F28D34-E483-2854-B86B-9F9660E91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D6E0FED0-5CEF-3CC3-2F38-2CD9DAC66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2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The key to #2 is using “Unpivot All” in Power Query.</a:t>
            </a:r>
            <a:br>
              <a:rPr lang="en-US" b="0" dirty="0"/>
            </a:br>
            <a:r>
              <a:rPr lang="en-US" b="0" dirty="0"/>
              <a:t>If you're not sure how to do this, feel free to skip it and just load the data into Excel for now. But take this as a sign—it might be worth brushing up a bit on Power Query before diving deeper into Python in Excel!</a:t>
            </a:r>
            <a:endParaRPr b="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02C97028-CDF5-8EE5-21C5-570CCCFF5110}"/>
            </a:ext>
          </a:extLst>
        </p:cNvPr>
        <p:cNvGrpSpPr/>
        <p:nvPr/>
      </p:nvGrpSpPr>
      <p:grpSpPr>
        <a:xfrm>
          <a:off x="0" y="0"/>
          <a:ext cx="0" cy="0"/>
          <a:chOff x="0" y="0"/>
          <a:chExt cx="0" cy="0"/>
        </a:xfrm>
      </p:grpSpPr>
      <p:sp>
        <p:nvSpPr>
          <p:cNvPr id="534" name="Google Shape;534;p2:notes">
            <a:extLst>
              <a:ext uri="{FF2B5EF4-FFF2-40B4-BE49-F238E27FC236}">
                <a16:creationId xmlns:a16="http://schemas.microsoft.com/office/drawing/2014/main" id="{A92FEC64-9FDD-935E-E538-B559213155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2:notes">
            <a:extLst>
              <a:ext uri="{FF2B5EF4-FFF2-40B4-BE49-F238E27FC236}">
                <a16:creationId xmlns:a16="http://schemas.microsoft.com/office/drawing/2014/main" id="{E9FA9469-2176-4D71-6094-0CDBF289CE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081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C32A88F-13FE-DF8B-6CDF-146638C4A248}"/>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49C1F3BC-F18C-8752-9972-CB4AD5E63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E476DE8-A546-972F-595A-B23BD154E1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Could help you create charts or summaries quickly, or maybe it could even help you take your analysis one level deeper with predictive analytics, unstructured data or charts that are otherwise difficult to build in Excel </a:t>
            </a:r>
            <a:endParaRPr dirty="0"/>
          </a:p>
        </p:txBody>
      </p:sp>
    </p:spTree>
    <p:extLst>
      <p:ext uri="{BB962C8B-B14F-4D97-AF65-F5344CB8AC3E}">
        <p14:creationId xmlns:p14="http://schemas.microsoft.com/office/powerpoint/2010/main" val="905298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Blue Option 2a">
  <p:cSld name="TITLE_2_1">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7" y="0"/>
            <a:ext cx="9144003" cy="5143490"/>
          </a:xfrm>
          <a:prstGeom prst="rect">
            <a:avLst/>
          </a:prstGeom>
          <a:noFill/>
          <a:ln>
            <a:noFill/>
          </a:ln>
        </p:spPr>
      </p:pic>
      <p:pic>
        <p:nvPicPr>
          <p:cNvPr id="57" name="Google Shape;57;p11"/>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8" name="Google Shape;58;p11"/>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9" name="Google Shape;59;p11"/>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Blue Option 2b">
  <p:cSld name="TITLE_2_1_1">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2" name="Google Shape;62;p1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3" name="Google Shape;63;p1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4" name="Google Shape;64;p12"/>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Blue Option 2c">
  <p:cSld name="TITLE_2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7" name="Google Shape;67;p1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8" name="Google Shape;68;p13"/>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9" name="Google Shape;69;p13"/>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Red Option 3a">
  <p:cSld name="TITLE_1">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2" name="Google Shape;72;p14"/>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3" name="Google Shape;73;p1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4" name="Google Shape;74;p1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Red Option 3b">
  <p:cSld name="TITLE_1_2">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77" name="Google Shape;77;p15"/>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8" name="Google Shape;78;p15"/>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9" name="Google Shape;79;p1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Red Option 3c">
  <p:cSld name="TITLE_1_2_1">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82" name="Google Shape;82;p16"/>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83" name="Google Shape;83;p16"/>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84" name="Google Shape;84;p16"/>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Blue Option 3a">
  <p:cSld name="TITLE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87" name="Google Shape;87;p17"/>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88" name="Google Shape;88;p17"/>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89" name="Google Shape;89;p17"/>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Blue Option 3b">
  <p:cSld name="TITLE_1_1_2">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2" name="Google Shape;92;p18"/>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3" name="Google Shape;93;p18"/>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4" name="Google Shape;94;p18"/>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Blue Option 3c">
  <p:cSld name="TITLE_1_1_2_1">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7" name="Google Shape;97;p19"/>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8" name="Google Shape;98;p19"/>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9" name="Google Shape;99;p19"/>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_Red Option 4a">
  <p:cSld name="TITLE_1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7" y="0"/>
            <a:ext cx="9144003" cy="5143490"/>
          </a:xfrm>
          <a:prstGeom prst="rect">
            <a:avLst/>
          </a:prstGeom>
          <a:noFill/>
          <a:ln>
            <a:noFill/>
          </a:ln>
        </p:spPr>
      </p:pic>
      <p:sp>
        <p:nvSpPr>
          <p:cNvPr id="102" name="Google Shape;102;p20"/>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3" name="Google Shape;103;p20"/>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Red Option 1b">
  <p:cSld name="TITLE_4">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6520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_Red Option 4b">
  <p:cSld name="TITLE_1_1_1_3">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06" name="Google Shape;106;p21"/>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7" name="Google Shape;107;p21"/>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_Red Option 4c">
  <p:cSld name="TITLE_1_1_1_3_1">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0" name="Google Shape;110;p22"/>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1" name="Google Shape;111;p22"/>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Blue Option 4a">
  <p:cSld name="TITLE_1_1_1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7" y="0"/>
            <a:ext cx="9144003" cy="5143490"/>
          </a:xfrm>
          <a:prstGeom prst="rect">
            <a:avLst/>
          </a:prstGeom>
          <a:noFill/>
          <a:ln>
            <a:noFill/>
          </a:ln>
        </p:spPr>
      </p:pic>
      <p:sp>
        <p:nvSpPr>
          <p:cNvPr id="114" name="Google Shape;114;p23"/>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5" name="Google Shape;115;p23"/>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_Blue Option 4b">
  <p:cSld name="TITLE_1_1_1_2_1">
    <p:spTree>
      <p:nvGrpSpPr>
        <p:cNvPr id="1"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8" name="Google Shape;118;p2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9" name="Google Shape;119;p24"/>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Blue Option 4c">
  <p:cSld name="TITLE_1_1_1_2_1_1">
    <p:spTree>
      <p:nvGrpSpPr>
        <p:cNvPr id="1"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22" name="Google Shape;122;p2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23" name="Google Shape;123;p2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26" name="Google Shape;126;p2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7" name="Google Shape;127;p2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28" name="Google Shape;128;p26"/>
          <p:cNvSpPr txBox="1">
            <a:spLocks noGrp="1"/>
          </p:cNvSpPr>
          <p:nvPr>
            <p:ph type="body" idx="1"/>
          </p:nvPr>
        </p:nvSpPr>
        <p:spPr>
          <a:xfrm>
            <a:off x="506875" y="1497975"/>
            <a:ext cx="82326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29" name="Google Shape;129;p26"/>
          <p:cNvGrpSpPr/>
          <p:nvPr/>
        </p:nvGrpSpPr>
        <p:grpSpPr>
          <a:xfrm>
            <a:off x="8714232" y="146304"/>
            <a:ext cx="287505" cy="232934"/>
            <a:chOff x="6226614" y="2104494"/>
            <a:chExt cx="2314851" cy="1875478"/>
          </a:xfrm>
        </p:grpSpPr>
        <p:sp>
          <p:nvSpPr>
            <p:cNvPr id="130" name="Google Shape;130;p2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32" name="Google Shape;132;p2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506875"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5" name="Google Shape;135;p2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37" name="Google Shape;137;p2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38" name="Google Shape;138;p27"/>
          <p:cNvSpPr txBox="1">
            <a:spLocks noGrp="1"/>
          </p:cNvSpPr>
          <p:nvPr>
            <p:ph type="body" idx="3"/>
          </p:nvPr>
        </p:nvSpPr>
        <p:spPr>
          <a:xfrm>
            <a:off x="3246000"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9" name="Google Shape;139;p27"/>
          <p:cNvSpPr txBox="1">
            <a:spLocks noGrp="1"/>
          </p:cNvSpPr>
          <p:nvPr>
            <p:ph type="body" idx="4"/>
          </p:nvPr>
        </p:nvSpPr>
        <p:spPr>
          <a:xfrm>
            <a:off x="5985125" y="15204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40" name="Google Shape;140;p27"/>
          <p:cNvGrpSpPr/>
          <p:nvPr/>
        </p:nvGrpSpPr>
        <p:grpSpPr>
          <a:xfrm>
            <a:off x="8714232" y="146304"/>
            <a:ext cx="287505" cy="232934"/>
            <a:chOff x="6226614" y="2104494"/>
            <a:chExt cx="2314851" cy="1875478"/>
          </a:xfrm>
        </p:grpSpPr>
        <p:sp>
          <p:nvSpPr>
            <p:cNvPr id="141" name="Google Shape;141;p2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43" name="Google Shape;143;p2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1">
          <p15:clr>
            <a:srgbClr val="FA7B17"/>
          </p15:clr>
        </p15:guide>
        <p15:guide id="2" orient="horz" pos="97">
          <p15:clr>
            <a:srgbClr val="FA7B17"/>
          </p15:clr>
        </p15:guide>
        <p15:guide id="3" pos="56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144"/>
        <p:cNvGrpSpPr/>
        <p:nvPr/>
      </p:nvGrpSpPr>
      <p:grpSpPr>
        <a:xfrm>
          <a:off x="0" y="0"/>
          <a:ext cx="0" cy="0"/>
          <a:chOff x="0" y="0"/>
          <a:chExt cx="0" cy="0"/>
        </a:xfrm>
      </p:grpSpPr>
      <p:pic>
        <p:nvPicPr>
          <p:cNvPr id="145" name="Google Shape;145;p28"/>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146" name="Google Shape;146;p28"/>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147" name="Google Shape;147;p2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49" name="Google Shape;149;p2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50" name="Google Shape;150;p2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51" name="Google Shape;151;p28"/>
          <p:cNvGrpSpPr/>
          <p:nvPr/>
        </p:nvGrpSpPr>
        <p:grpSpPr>
          <a:xfrm>
            <a:off x="8714232" y="146304"/>
            <a:ext cx="287505" cy="232934"/>
            <a:chOff x="6226614" y="2104494"/>
            <a:chExt cx="2314851" cy="1875478"/>
          </a:xfrm>
        </p:grpSpPr>
        <p:sp>
          <p:nvSpPr>
            <p:cNvPr id="152" name="Google Shape;152;p2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54" name="Google Shape;154;p2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Option 1">
  <p:cSld name="CUSTOM_1_1_1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157" name="Google Shape;157;p2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59" name="Google Shape;159;p2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60" name="Google Shape;160;p2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61" name="Google Shape;161;p29"/>
          <p:cNvGrpSpPr/>
          <p:nvPr/>
        </p:nvGrpSpPr>
        <p:grpSpPr>
          <a:xfrm>
            <a:off x="8714232" y="146304"/>
            <a:ext cx="287505" cy="232934"/>
            <a:chOff x="6226614" y="2104494"/>
            <a:chExt cx="2314851" cy="1875478"/>
          </a:xfrm>
        </p:grpSpPr>
        <p:sp>
          <p:nvSpPr>
            <p:cNvPr id="162" name="Google Shape;162;p2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64" name="Google Shape;164;p2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Option 2">
  <p:cSld name="CUSTOM_1_1_1_1_3">
    <p:spTree>
      <p:nvGrpSpPr>
        <p:cNvPr id="1" name="Shape 165"/>
        <p:cNvGrpSpPr/>
        <p:nvPr/>
      </p:nvGrpSpPr>
      <p:grpSpPr>
        <a:xfrm>
          <a:off x="0" y="0"/>
          <a:ext cx="0" cy="0"/>
          <a:chOff x="0" y="0"/>
          <a:chExt cx="0" cy="0"/>
        </a:xfrm>
      </p:grpSpPr>
      <p:pic>
        <p:nvPicPr>
          <p:cNvPr id="166" name="Google Shape;166;p30"/>
          <p:cNvPicPr preferRelativeResize="0"/>
          <p:nvPr/>
        </p:nvPicPr>
        <p:blipFill rotWithShape="1">
          <a:blip r:embed="rId2">
            <a:alphaModFix/>
          </a:blip>
          <a:srcRect l="18506" t="5764" r="16444" b="16547"/>
          <a:stretch/>
        </p:blipFill>
        <p:spPr>
          <a:xfrm>
            <a:off x="5829300" y="2505075"/>
            <a:ext cx="3314749" cy="2638426"/>
          </a:xfrm>
          <a:prstGeom prst="rect">
            <a:avLst/>
          </a:prstGeom>
          <a:noFill/>
          <a:ln>
            <a:noFill/>
          </a:ln>
        </p:spPr>
      </p:pic>
      <p:sp>
        <p:nvSpPr>
          <p:cNvPr id="167" name="Google Shape;167;p3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69" name="Google Shape;169;p3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70" name="Google Shape;170;p3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71" name="Google Shape;171;p30"/>
          <p:cNvGrpSpPr/>
          <p:nvPr/>
        </p:nvGrpSpPr>
        <p:grpSpPr>
          <a:xfrm>
            <a:off x="8714232" y="146304"/>
            <a:ext cx="287505" cy="232934"/>
            <a:chOff x="6226614" y="2104494"/>
            <a:chExt cx="2314851" cy="1875478"/>
          </a:xfrm>
        </p:grpSpPr>
        <p:sp>
          <p:nvSpPr>
            <p:cNvPr id="172" name="Google Shape;172;p3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74" name="Google Shape;174;p3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1c">
  <p:cSld name="TITLE_4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9" name="Google Shape;19;p4"/>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0" name="Google Shape;20;p4"/>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1" name="Google Shape;21;p4"/>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ption 3">
  <p:cSld name="CUSTOM_1_1_1_1_3_1">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2">
            <a:alphaModFix/>
          </a:blip>
          <a:srcRect l="4735" r="24377" b="1816"/>
          <a:stretch/>
        </p:blipFill>
        <p:spPr>
          <a:xfrm flipH="1">
            <a:off x="5848352" y="2575950"/>
            <a:ext cx="3295698" cy="2567549"/>
          </a:xfrm>
          <a:prstGeom prst="rect">
            <a:avLst/>
          </a:prstGeom>
          <a:noFill/>
          <a:ln>
            <a:noFill/>
          </a:ln>
        </p:spPr>
      </p:pic>
      <p:sp>
        <p:nvSpPr>
          <p:cNvPr id="177" name="Google Shape;177;p3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3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80" name="Google Shape;180;p3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81" name="Google Shape;181;p31"/>
          <p:cNvGrpSpPr/>
          <p:nvPr/>
        </p:nvGrpSpPr>
        <p:grpSpPr>
          <a:xfrm>
            <a:off x="8714232" y="146304"/>
            <a:ext cx="287505" cy="232934"/>
            <a:chOff x="6226614" y="2104494"/>
            <a:chExt cx="2314851" cy="1875478"/>
          </a:xfrm>
        </p:grpSpPr>
        <p:sp>
          <p:nvSpPr>
            <p:cNvPr id="182" name="Google Shape;182;p3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84" name="Google Shape;184;p3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ption 4">
  <p:cSld name="CUSTOM_1_1_1_1_2">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187" name="Google Shape;187;p3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89" name="Google Shape;189;p3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90" name="Google Shape;190;p3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191" name="Google Shape;191;p32"/>
          <p:cNvGrpSpPr/>
          <p:nvPr/>
        </p:nvGrpSpPr>
        <p:grpSpPr>
          <a:xfrm>
            <a:off x="8714232" y="146304"/>
            <a:ext cx="287505" cy="232934"/>
            <a:chOff x="6226614" y="2104494"/>
            <a:chExt cx="2314851" cy="1875478"/>
          </a:xfrm>
        </p:grpSpPr>
        <p:sp>
          <p:nvSpPr>
            <p:cNvPr id="192" name="Google Shape;192;p3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94" name="Google Shape;194;p3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ption 5">
  <p:cSld name="CUSTOM_1_1_1_1_2_2">
    <p:spTree>
      <p:nvGrpSpPr>
        <p:cNvPr id="1"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l="12789" r="14462" b="12257"/>
          <a:stretch/>
        </p:blipFill>
        <p:spPr>
          <a:xfrm flipH="1">
            <a:off x="5838824" y="2486475"/>
            <a:ext cx="3305226" cy="2657024"/>
          </a:xfrm>
          <a:prstGeom prst="rect">
            <a:avLst/>
          </a:prstGeom>
          <a:noFill/>
          <a:ln>
            <a:noFill/>
          </a:ln>
        </p:spPr>
      </p:pic>
      <p:sp>
        <p:nvSpPr>
          <p:cNvPr id="197" name="Google Shape;197;p3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99" name="Google Shape;199;p3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00" name="Google Shape;200;p3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01" name="Google Shape;201;p33"/>
          <p:cNvGrpSpPr/>
          <p:nvPr/>
        </p:nvGrpSpPr>
        <p:grpSpPr>
          <a:xfrm>
            <a:off x="8714232" y="146304"/>
            <a:ext cx="287505" cy="232934"/>
            <a:chOff x="6226614" y="2104494"/>
            <a:chExt cx="2314851" cy="1875478"/>
          </a:xfrm>
        </p:grpSpPr>
        <p:sp>
          <p:nvSpPr>
            <p:cNvPr id="202" name="Google Shape;202;p3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4" name="Google Shape;204;p3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Option 6">
  <p:cSld name="CUSTOM_1_1_1_1_2_2_1">
    <p:spTree>
      <p:nvGrpSpPr>
        <p:cNvPr id="1" name="Shape 205"/>
        <p:cNvGrpSpPr/>
        <p:nvPr/>
      </p:nvGrpSpPr>
      <p:grpSpPr>
        <a:xfrm>
          <a:off x="0" y="0"/>
          <a:ext cx="0" cy="0"/>
          <a:chOff x="0" y="0"/>
          <a:chExt cx="0" cy="0"/>
        </a:xfrm>
      </p:grpSpPr>
      <p:pic>
        <p:nvPicPr>
          <p:cNvPr id="206" name="Google Shape;206;p34"/>
          <p:cNvPicPr preferRelativeResize="0"/>
          <p:nvPr/>
        </p:nvPicPr>
        <p:blipFill rotWithShape="1">
          <a:blip r:embed="rId2">
            <a:alphaModFix/>
          </a:blip>
          <a:srcRect r="22051" b="8349"/>
          <a:stretch/>
        </p:blipFill>
        <p:spPr>
          <a:xfrm>
            <a:off x="5540975" y="2319950"/>
            <a:ext cx="3603077" cy="2823550"/>
          </a:xfrm>
          <a:prstGeom prst="rect">
            <a:avLst/>
          </a:prstGeom>
          <a:noFill/>
          <a:ln>
            <a:noFill/>
          </a:ln>
        </p:spPr>
      </p:pic>
      <p:sp>
        <p:nvSpPr>
          <p:cNvPr id="207" name="Google Shape;207;p3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09" name="Google Shape;209;p3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10" name="Google Shape;210;p3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11" name="Google Shape;211;p34"/>
          <p:cNvGrpSpPr/>
          <p:nvPr/>
        </p:nvGrpSpPr>
        <p:grpSpPr>
          <a:xfrm>
            <a:off x="8714232" y="146304"/>
            <a:ext cx="287505" cy="232934"/>
            <a:chOff x="6226614" y="2104494"/>
            <a:chExt cx="2314851" cy="1875478"/>
          </a:xfrm>
        </p:grpSpPr>
        <p:sp>
          <p:nvSpPr>
            <p:cNvPr id="212" name="Google Shape;212;p3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14" name="Google Shape;214;p3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ption 7">
  <p:cSld name="CUSTOM_1_1_1_1_2_1">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217" name="Google Shape;217;p3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19" name="Google Shape;219;p3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20" name="Google Shape;220;p3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21" name="Google Shape;221;p35"/>
          <p:cNvGrpSpPr/>
          <p:nvPr/>
        </p:nvGrpSpPr>
        <p:grpSpPr>
          <a:xfrm>
            <a:off x="8714232" y="146304"/>
            <a:ext cx="287505" cy="232934"/>
            <a:chOff x="6226614" y="2104494"/>
            <a:chExt cx="2314851" cy="1875478"/>
          </a:xfrm>
        </p:grpSpPr>
        <p:sp>
          <p:nvSpPr>
            <p:cNvPr id="222" name="Google Shape;222;p3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24" name="Google Shape;224;p3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ption 8">
  <p:cSld name="CUSTOM_1_1_1_1_2_1_2">
    <p:spTree>
      <p:nvGrpSpPr>
        <p:cNvPr id="1" name="Shape 225"/>
        <p:cNvGrpSpPr/>
        <p:nvPr/>
      </p:nvGrpSpPr>
      <p:grpSpPr>
        <a:xfrm>
          <a:off x="0" y="0"/>
          <a:ext cx="0" cy="0"/>
          <a:chOff x="0" y="0"/>
          <a:chExt cx="0" cy="0"/>
        </a:xfrm>
      </p:grpSpPr>
      <p:pic>
        <p:nvPicPr>
          <p:cNvPr id="226" name="Google Shape;226;p36"/>
          <p:cNvPicPr preferRelativeResize="0"/>
          <p:nvPr/>
        </p:nvPicPr>
        <p:blipFill rotWithShape="1">
          <a:blip r:embed="rId2">
            <a:alphaModFix/>
          </a:blip>
          <a:srcRect l="2191" r="13838" b="1826"/>
          <a:stretch/>
        </p:blipFill>
        <p:spPr>
          <a:xfrm>
            <a:off x="5857875" y="2578950"/>
            <a:ext cx="3286175" cy="2564550"/>
          </a:xfrm>
          <a:prstGeom prst="rect">
            <a:avLst/>
          </a:prstGeom>
          <a:noFill/>
          <a:ln>
            <a:noFill/>
          </a:ln>
        </p:spPr>
      </p:pic>
      <p:sp>
        <p:nvSpPr>
          <p:cNvPr id="227" name="Google Shape;227;p3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29" name="Google Shape;229;p3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30" name="Google Shape;230;p3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31" name="Google Shape;231;p36"/>
          <p:cNvGrpSpPr/>
          <p:nvPr/>
        </p:nvGrpSpPr>
        <p:grpSpPr>
          <a:xfrm>
            <a:off x="8714232" y="146304"/>
            <a:ext cx="287505" cy="232934"/>
            <a:chOff x="6226614" y="2104494"/>
            <a:chExt cx="2314851" cy="1875478"/>
          </a:xfrm>
        </p:grpSpPr>
        <p:sp>
          <p:nvSpPr>
            <p:cNvPr id="232" name="Google Shape;232;p3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34" name="Google Shape;234;p3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Option 9">
  <p:cSld name="CUSTOM_1_1_1_1_2_1_2_1">
    <p:spTree>
      <p:nvGrpSpPr>
        <p:cNvPr id="1"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l="5566" r="13046" b="4278"/>
          <a:stretch/>
        </p:blipFill>
        <p:spPr>
          <a:xfrm>
            <a:off x="5848350" y="2559825"/>
            <a:ext cx="3295652" cy="2583675"/>
          </a:xfrm>
          <a:prstGeom prst="rect">
            <a:avLst/>
          </a:prstGeom>
          <a:noFill/>
          <a:ln>
            <a:noFill/>
          </a:ln>
        </p:spPr>
      </p:pic>
      <p:sp>
        <p:nvSpPr>
          <p:cNvPr id="237" name="Google Shape;237;p3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39" name="Google Shape;239;p3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40" name="Google Shape;240;p3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41" name="Google Shape;241;p37"/>
          <p:cNvGrpSpPr/>
          <p:nvPr/>
        </p:nvGrpSpPr>
        <p:grpSpPr>
          <a:xfrm>
            <a:off x="8714232" y="146304"/>
            <a:ext cx="287505" cy="232934"/>
            <a:chOff x="6226614" y="2104494"/>
            <a:chExt cx="2314851" cy="1875478"/>
          </a:xfrm>
        </p:grpSpPr>
        <p:sp>
          <p:nvSpPr>
            <p:cNvPr id="242" name="Google Shape;242;p3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44" name="Google Shape;244;p3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ption 10">
  <p:cSld name="CUSTOM_1_1_1_1_2_1_1">
    <p:spTree>
      <p:nvGrpSpPr>
        <p:cNvPr id="1"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247" name="Google Shape;247;p3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49" name="Google Shape;249;p3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50" name="Google Shape;250;p3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51" name="Google Shape;251;p38"/>
          <p:cNvGrpSpPr/>
          <p:nvPr/>
        </p:nvGrpSpPr>
        <p:grpSpPr>
          <a:xfrm>
            <a:off x="8714232" y="146304"/>
            <a:ext cx="287505" cy="232934"/>
            <a:chOff x="6226614" y="2104494"/>
            <a:chExt cx="2314851" cy="1875478"/>
          </a:xfrm>
        </p:grpSpPr>
        <p:sp>
          <p:nvSpPr>
            <p:cNvPr id="252" name="Google Shape;252;p3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4" name="Google Shape;254;p3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ption 11">
  <p:cSld name="CUSTOM_1_1_1_1_2_1_1_2">
    <p:spTree>
      <p:nvGrpSpPr>
        <p:cNvPr id="1"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r="16366" b="1739"/>
          <a:stretch/>
        </p:blipFill>
        <p:spPr>
          <a:xfrm>
            <a:off x="5713775" y="2455275"/>
            <a:ext cx="3430277" cy="2688227"/>
          </a:xfrm>
          <a:prstGeom prst="rect">
            <a:avLst/>
          </a:prstGeom>
          <a:noFill/>
          <a:ln>
            <a:noFill/>
          </a:ln>
        </p:spPr>
      </p:pic>
      <p:sp>
        <p:nvSpPr>
          <p:cNvPr id="257" name="Google Shape;257;p3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59" name="Google Shape;259;p3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60" name="Google Shape;260;p3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61" name="Google Shape;261;p39"/>
          <p:cNvGrpSpPr/>
          <p:nvPr/>
        </p:nvGrpSpPr>
        <p:grpSpPr>
          <a:xfrm>
            <a:off x="8714232" y="146304"/>
            <a:ext cx="287505" cy="232934"/>
            <a:chOff x="6226614" y="2104494"/>
            <a:chExt cx="2314851" cy="1875478"/>
          </a:xfrm>
        </p:grpSpPr>
        <p:sp>
          <p:nvSpPr>
            <p:cNvPr id="262" name="Google Shape;262;p3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64" name="Google Shape;264;p3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ption 12">
  <p:cSld name="CUSTOM_1_1_1_1_2_1_1_2_1">
    <p:spTree>
      <p:nvGrpSpPr>
        <p:cNvPr id="1"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l="12739" r="5548" b="1777"/>
          <a:stretch/>
        </p:blipFill>
        <p:spPr>
          <a:xfrm>
            <a:off x="5857875" y="2510775"/>
            <a:ext cx="3286175" cy="2632727"/>
          </a:xfrm>
          <a:prstGeom prst="rect">
            <a:avLst/>
          </a:prstGeom>
          <a:noFill/>
          <a:ln>
            <a:noFill/>
          </a:ln>
        </p:spPr>
      </p:pic>
      <p:sp>
        <p:nvSpPr>
          <p:cNvPr id="267" name="Google Shape;267;p4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69" name="Google Shape;269;p4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70" name="Google Shape;270;p4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71" name="Google Shape;271;p40"/>
          <p:cNvGrpSpPr/>
          <p:nvPr/>
        </p:nvGrpSpPr>
        <p:grpSpPr>
          <a:xfrm>
            <a:off x="8714232" y="146304"/>
            <a:ext cx="287505" cy="232934"/>
            <a:chOff x="6226614" y="2104494"/>
            <a:chExt cx="2314851" cy="1875478"/>
          </a:xfrm>
        </p:grpSpPr>
        <p:sp>
          <p:nvSpPr>
            <p:cNvPr id="272" name="Google Shape;272;p4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74" name="Google Shape;274;p4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Red Option 2a">
  <p:cSld name="TITLE_3">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24" name="Google Shape;24;p5"/>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25" name="Google Shape;25;p5"/>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6" name="Google Shape;26;p5"/>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7" name="Google Shape;27;p5"/>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ption 13">
  <p:cSld name="CUSTOM_1_1_1_1_2_1_1_1">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277" name="Google Shape;277;p4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79" name="Google Shape;279;p4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80" name="Google Shape;280;p4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81" name="Google Shape;281;p41"/>
          <p:cNvGrpSpPr/>
          <p:nvPr/>
        </p:nvGrpSpPr>
        <p:grpSpPr>
          <a:xfrm>
            <a:off x="8714232" y="146304"/>
            <a:ext cx="287505" cy="232934"/>
            <a:chOff x="6226614" y="2104494"/>
            <a:chExt cx="2314851" cy="1875478"/>
          </a:xfrm>
        </p:grpSpPr>
        <p:sp>
          <p:nvSpPr>
            <p:cNvPr id="282" name="Google Shape;282;p4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84" name="Google Shape;284;p4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ption 14">
  <p:cSld name="CUSTOM_1_1_1_1_2_1_1_1_2">
    <p:spTree>
      <p:nvGrpSpPr>
        <p:cNvPr id="1" name="Shape 285"/>
        <p:cNvGrpSpPr/>
        <p:nvPr/>
      </p:nvGrpSpPr>
      <p:grpSpPr>
        <a:xfrm>
          <a:off x="0" y="0"/>
          <a:ext cx="0" cy="0"/>
          <a:chOff x="0" y="0"/>
          <a:chExt cx="0" cy="0"/>
        </a:xfrm>
      </p:grpSpPr>
      <p:pic>
        <p:nvPicPr>
          <p:cNvPr id="286" name="Google Shape;286;p42"/>
          <p:cNvPicPr preferRelativeResize="0"/>
          <p:nvPr/>
        </p:nvPicPr>
        <p:blipFill rotWithShape="1">
          <a:blip r:embed="rId2">
            <a:alphaModFix/>
          </a:blip>
          <a:srcRect r="9469" b="1989"/>
          <a:stretch/>
        </p:blipFill>
        <p:spPr>
          <a:xfrm>
            <a:off x="5503325" y="2516450"/>
            <a:ext cx="3640673" cy="2627052"/>
          </a:xfrm>
          <a:prstGeom prst="rect">
            <a:avLst/>
          </a:prstGeom>
          <a:noFill/>
          <a:ln>
            <a:noFill/>
          </a:ln>
        </p:spPr>
      </p:pic>
      <p:sp>
        <p:nvSpPr>
          <p:cNvPr id="287" name="Google Shape;287;p4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89" name="Google Shape;289;p4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0" name="Google Shape;290;p4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91" name="Google Shape;291;p42"/>
          <p:cNvGrpSpPr/>
          <p:nvPr/>
        </p:nvGrpSpPr>
        <p:grpSpPr>
          <a:xfrm>
            <a:off x="8714232" y="146304"/>
            <a:ext cx="287505" cy="232934"/>
            <a:chOff x="6226614" y="2104494"/>
            <a:chExt cx="2314851" cy="1875478"/>
          </a:xfrm>
        </p:grpSpPr>
        <p:sp>
          <p:nvSpPr>
            <p:cNvPr id="292" name="Google Shape;292;p4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94" name="Google Shape;294;p4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ption 15">
  <p:cSld name="CUSTOM_1_1_1_1_2_1_1_1_2_1">
    <p:spTree>
      <p:nvGrpSpPr>
        <p:cNvPr id="1"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l="30362" r="5378" b="22570"/>
          <a:stretch/>
        </p:blipFill>
        <p:spPr>
          <a:xfrm>
            <a:off x="5857875" y="2562450"/>
            <a:ext cx="3286175" cy="2581049"/>
          </a:xfrm>
          <a:prstGeom prst="rect">
            <a:avLst/>
          </a:prstGeom>
          <a:noFill/>
          <a:ln>
            <a:noFill/>
          </a:ln>
        </p:spPr>
      </p:pic>
      <p:sp>
        <p:nvSpPr>
          <p:cNvPr id="297" name="Google Shape;297;p4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99" name="Google Shape;299;p4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00" name="Google Shape;300;p4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01" name="Google Shape;301;p43"/>
          <p:cNvGrpSpPr/>
          <p:nvPr/>
        </p:nvGrpSpPr>
        <p:grpSpPr>
          <a:xfrm>
            <a:off x="8714232" y="146304"/>
            <a:ext cx="287505" cy="232934"/>
            <a:chOff x="6226614" y="2104494"/>
            <a:chExt cx="2314851" cy="1875478"/>
          </a:xfrm>
        </p:grpSpPr>
        <p:sp>
          <p:nvSpPr>
            <p:cNvPr id="302" name="Google Shape;302;p4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04" name="Google Shape;304;p4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ption 16">
  <p:cSld name="CUSTOM_1_1_1_1_2_1_1_1_1">
    <p:spTree>
      <p:nvGrpSpPr>
        <p:cNvPr id="1" name="Shape 305"/>
        <p:cNvGrpSpPr/>
        <p:nvPr/>
      </p:nvGrpSpPr>
      <p:grpSpPr>
        <a:xfrm>
          <a:off x="0" y="0"/>
          <a:ext cx="0" cy="0"/>
          <a:chOff x="0" y="0"/>
          <a:chExt cx="0" cy="0"/>
        </a:xfrm>
      </p:grpSpPr>
      <p:pic>
        <p:nvPicPr>
          <p:cNvPr id="306" name="Google Shape;306;p44"/>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307" name="Google Shape;307;p44"/>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09" name="Google Shape;309;p4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10" name="Google Shape;310;p4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11" name="Google Shape;311;p44"/>
          <p:cNvGrpSpPr/>
          <p:nvPr/>
        </p:nvGrpSpPr>
        <p:grpSpPr>
          <a:xfrm>
            <a:off x="8714232" y="146304"/>
            <a:ext cx="287505" cy="232934"/>
            <a:chOff x="6226614" y="2104494"/>
            <a:chExt cx="2314851" cy="1875478"/>
          </a:xfrm>
        </p:grpSpPr>
        <p:sp>
          <p:nvSpPr>
            <p:cNvPr id="312" name="Google Shape;312;p4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14" name="Google Shape;314;p4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ption 17">
  <p:cSld name="CUSTOM_1_1_1_1_2_1_1_1_1_2">
    <p:spTree>
      <p:nvGrpSpPr>
        <p:cNvPr id="1"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l="11614" r="11622" b="5285"/>
          <a:stretch/>
        </p:blipFill>
        <p:spPr>
          <a:xfrm>
            <a:off x="5857875" y="2336075"/>
            <a:ext cx="3286124" cy="2807424"/>
          </a:xfrm>
          <a:prstGeom prst="rect">
            <a:avLst/>
          </a:prstGeom>
          <a:noFill/>
          <a:ln>
            <a:noFill/>
          </a:ln>
        </p:spPr>
      </p:pic>
      <p:sp>
        <p:nvSpPr>
          <p:cNvPr id="317" name="Google Shape;317;p45"/>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19" name="Google Shape;319;p4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20" name="Google Shape;320;p4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21" name="Google Shape;321;p45"/>
          <p:cNvGrpSpPr/>
          <p:nvPr/>
        </p:nvGrpSpPr>
        <p:grpSpPr>
          <a:xfrm>
            <a:off x="8714232" y="146304"/>
            <a:ext cx="287505" cy="232934"/>
            <a:chOff x="6226614" y="2104494"/>
            <a:chExt cx="2314851" cy="1875478"/>
          </a:xfrm>
        </p:grpSpPr>
        <p:sp>
          <p:nvSpPr>
            <p:cNvPr id="322" name="Google Shape;322;p4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24" name="Google Shape;324;p4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ption 18">
  <p:cSld name="CUSTOM_1_1_1_1_2_1_1_1_1_2_1">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r="22922" b="18407"/>
          <a:stretch/>
        </p:blipFill>
        <p:spPr>
          <a:xfrm>
            <a:off x="5429250" y="2522525"/>
            <a:ext cx="3714749" cy="2620974"/>
          </a:xfrm>
          <a:prstGeom prst="rect">
            <a:avLst/>
          </a:prstGeom>
          <a:noFill/>
          <a:ln>
            <a:noFill/>
          </a:ln>
        </p:spPr>
      </p:pic>
      <p:sp>
        <p:nvSpPr>
          <p:cNvPr id="327" name="Google Shape;327;p46"/>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29" name="Google Shape;329;p4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30" name="Google Shape;330;p4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31" name="Google Shape;331;p46"/>
          <p:cNvGrpSpPr/>
          <p:nvPr/>
        </p:nvGrpSpPr>
        <p:grpSpPr>
          <a:xfrm>
            <a:off x="8714232" y="146304"/>
            <a:ext cx="287505" cy="232934"/>
            <a:chOff x="6226614" y="2104494"/>
            <a:chExt cx="2314851" cy="1875478"/>
          </a:xfrm>
        </p:grpSpPr>
        <p:sp>
          <p:nvSpPr>
            <p:cNvPr id="332" name="Google Shape;332;p4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34" name="Google Shape;334;p4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ption 19">
  <p:cSld name="CUSTOM_1_1_1_1_2_1_1_1_1_1">
    <p:spTree>
      <p:nvGrpSpPr>
        <p:cNvPr id="1" name="Shape 335"/>
        <p:cNvGrpSpPr/>
        <p:nvPr/>
      </p:nvGrpSpPr>
      <p:grpSpPr>
        <a:xfrm>
          <a:off x="0" y="0"/>
          <a:ext cx="0" cy="0"/>
          <a:chOff x="0" y="0"/>
          <a:chExt cx="0" cy="0"/>
        </a:xfrm>
      </p:grpSpPr>
      <p:pic>
        <p:nvPicPr>
          <p:cNvPr id="336" name="Google Shape;336;p47"/>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337" name="Google Shape;337;p4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39" name="Google Shape;339;p4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40" name="Google Shape;340;p4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41" name="Google Shape;341;p47"/>
          <p:cNvGrpSpPr/>
          <p:nvPr/>
        </p:nvGrpSpPr>
        <p:grpSpPr>
          <a:xfrm>
            <a:off x="8714232" y="146304"/>
            <a:ext cx="287505" cy="232934"/>
            <a:chOff x="6226614" y="2104494"/>
            <a:chExt cx="2314851" cy="1875478"/>
          </a:xfrm>
        </p:grpSpPr>
        <p:sp>
          <p:nvSpPr>
            <p:cNvPr id="342" name="Google Shape;342;p4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44" name="Google Shape;344;p4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Option 20">
  <p:cSld name="CUSTOM_1_1_1_1_2_1_1_1_1_1_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l="14884" r="9938" b="10976"/>
          <a:stretch/>
        </p:blipFill>
        <p:spPr>
          <a:xfrm>
            <a:off x="5800725" y="2504800"/>
            <a:ext cx="3343273" cy="2638699"/>
          </a:xfrm>
          <a:prstGeom prst="rect">
            <a:avLst/>
          </a:prstGeom>
          <a:noFill/>
          <a:ln>
            <a:noFill/>
          </a:ln>
        </p:spPr>
      </p:pic>
      <p:sp>
        <p:nvSpPr>
          <p:cNvPr id="347" name="Google Shape;347;p4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49" name="Google Shape;349;p4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50" name="Google Shape;350;p4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51" name="Google Shape;351;p48"/>
          <p:cNvGrpSpPr/>
          <p:nvPr/>
        </p:nvGrpSpPr>
        <p:grpSpPr>
          <a:xfrm>
            <a:off x="8714232" y="146304"/>
            <a:ext cx="287505" cy="232934"/>
            <a:chOff x="6226614" y="2104494"/>
            <a:chExt cx="2314851" cy="1875478"/>
          </a:xfrm>
        </p:grpSpPr>
        <p:sp>
          <p:nvSpPr>
            <p:cNvPr id="352" name="Google Shape;352;p4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54" name="Google Shape;354;p4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ption 21">
  <p:cSld name="CUSTOM_1_1_1_1_2_1_1_1_1_1_1_1">
    <p:spTree>
      <p:nvGrpSpPr>
        <p:cNvPr id="1" name="Shape 355"/>
        <p:cNvGrpSpPr/>
        <p:nvPr/>
      </p:nvGrpSpPr>
      <p:grpSpPr>
        <a:xfrm>
          <a:off x="0" y="0"/>
          <a:ext cx="0" cy="0"/>
          <a:chOff x="0" y="0"/>
          <a:chExt cx="0" cy="0"/>
        </a:xfrm>
      </p:grpSpPr>
      <p:pic>
        <p:nvPicPr>
          <p:cNvPr id="356" name="Google Shape;356;p49"/>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357" name="Google Shape;357;p4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59" name="Google Shape;359;p4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0" name="Google Shape;360;p4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61" name="Google Shape;361;p49"/>
          <p:cNvGrpSpPr/>
          <p:nvPr/>
        </p:nvGrpSpPr>
        <p:grpSpPr>
          <a:xfrm>
            <a:off x="8714232" y="146304"/>
            <a:ext cx="287505" cy="232934"/>
            <a:chOff x="6226614" y="2104494"/>
            <a:chExt cx="2314851" cy="1875478"/>
          </a:xfrm>
        </p:grpSpPr>
        <p:sp>
          <p:nvSpPr>
            <p:cNvPr id="362" name="Google Shape;362;p4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64" name="Google Shape;364;p4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ption 22">
  <p:cSld name="CUSTOM_1_1_1_1_2_1_1_1_1_1_1_1_1">
    <p:spTree>
      <p:nvGrpSpPr>
        <p:cNvPr id="1" name="Shape 365"/>
        <p:cNvGrpSpPr/>
        <p:nvPr/>
      </p:nvGrpSpPr>
      <p:grpSpPr>
        <a:xfrm>
          <a:off x="0" y="0"/>
          <a:ext cx="0" cy="0"/>
          <a:chOff x="0" y="0"/>
          <a:chExt cx="0" cy="0"/>
        </a:xfrm>
      </p:grpSpPr>
      <p:pic>
        <p:nvPicPr>
          <p:cNvPr id="366" name="Google Shape;366;p50"/>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367" name="Google Shape;367;p5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9" name="Google Shape;369;p5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70" name="Google Shape;370;p5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71" name="Google Shape;371;p50"/>
          <p:cNvGrpSpPr/>
          <p:nvPr/>
        </p:nvGrpSpPr>
        <p:grpSpPr>
          <a:xfrm>
            <a:off x="8714232" y="146304"/>
            <a:ext cx="287505" cy="232934"/>
            <a:chOff x="6226614" y="2104494"/>
            <a:chExt cx="2314851" cy="1875478"/>
          </a:xfrm>
        </p:grpSpPr>
        <p:sp>
          <p:nvSpPr>
            <p:cNvPr id="372" name="Google Shape;372;p5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74" name="Google Shape;374;p5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Red Option 2b">
  <p:cSld name="TITLE_3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0" name="Google Shape;30;p6"/>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1" name="Google Shape;31;p6"/>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2" name="Google Shape;32;p6"/>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3" name="Google Shape;33;p6"/>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ption 23">
  <p:cSld name="CUSTOM_1_1_1_1_2_1_1_1_1_1_1_1_1_2">
    <p:spTree>
      <p:nvGrpSpPr>
        <p:cNvPr id="1" name="Shape 375"/>
        <p:cNvGrpSpPr/>
        <p:nvPr/>
      </p:nvGrpSpPr>
      <p:grpSpPr>
        <a:xfrm>
          <a:off x="0" y="0"/>
          <a:ext cx="0" cy="0"/>
          <a:chOff x="0" y="0"/>
          <a:chExt cx="0" cy="0"/>
        </a:xfrm>
      </p:grpSpPr>
      <p:pic>
        <p:nvPicPr>
          <p:cNvPr id="376" name="Google Shape;376;p51"/>
          <p:cNvPicPr preferRelativeResize="0"/>
          <p:nvPr/>
        </p:nvPicPr>
        <p:blipFill rotWithShape="1">
          <a:blip r:embed="rId2">
            <a:alphaModFix/>
          </a:blip>
          <a:srcRect l="26104" r="6979" b="13636"/>
          <a:stretch/>
        </p:blipFill>
        <p:spPr>
          <a:xfrm>
            <a:off x="5857875" y="2472075"/>
            <a:ext cx="3286175" cy="2671426"/>
          </a:xfrm>
          <a:prstGeom prst="rect">
            <a:avLst/>
          </a:prstGeom>
          <a:noFill/>
          <a:ln>
            <a:noFill/>
          </a:ln>
        </p:spPr>
      </p:pic>
      <p:sp>
        <p:nvSpPr>
          <p:cNvPr id="377" name="Google Shape;377;p5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79" name="Google Shape;379;p5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80" name="Google Shape;380;p5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81" name="Google Shape;381;p51"/>
          <p:cNvGrpSpPr/>
          <p:nvPr/>
        </p:nvGrpSpPr>
        <p:grpSpPr>
          <a:xfrm>
            <a:off x="8714232" y="146304"/>
            <a:ext cx="287505" cy="232934"/>
            <a:chOff x="6226614" y="2104494"/>
            <a:chExt cx="2314851" cy="1875478"/>
          </a:xfrm>
        </p:grpSpPr>
        <p:sp>
          <p:nvSpPr>
            <p:cNvPr id="382" name="Google Shape;382;p5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84" name="Google Shape;384;p5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ption 24">
  <p:cSld name="CUSTOM_1_1_1_1_2_1_1_1_1_1_1_1_1_1">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387" name="Google Shape;387;p5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89" name="Google Shape;389;p5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90" name="Google Shape;390;p5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91" name="Google Shape;391;p52"/>
          <p:cNvGrpSpPr/>
          <p:nvPr/>
        </p:nvGrpSpPr>
        <p:grpSpPr>
          <a:xfrm>
            <a:off x="8714232" y="146304"/>
            <a:ext cx="287505" cy="232934"/>
            <a:chOff x="6226614" y="2104494"/>
            <a:chExt cx="2314851" cy="1875478"/>
          </a:xfrm>
        </p:grpSpPr>
        <p:sp>
          <p:nvSpPr>
            <p:cNvPr id="392" name="Google Shape;392;p5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94" name="Google Shape;394;p5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ption 25">
  <p:cSld name="CUSTOM_1_1_1_1_2_1_1_1_1_1_1_1_1_1_1">
    <p:spTree>
      <p:nvGrpSpPr>
        <p:cNvPr id="1" name="Shape 395"/>
        <p:cNvGrpSpPr/>
        <p:nvPr/>
      </p:nvGrpSpPr>
      <p:grpSpPr>
        <a:xfrm>
          <a:off x="0" y="0"/>
          <a:ext cx="0" cy="0"/>
          <a:chOff x="0" y="0"/>
          <a:chExt cx="0" cy="0"/>
        </a:xfrm>
      </p:grpSpPr>
      <p:pic>
        <p:nvPicPr>
          <p:cNvPr id="396" name="Google Shape;396;p53"/>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397" name="Google Shape;397;p5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99" name="Google Shape;399;p5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00" name="Google Shape;400;p5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01" name="Google Shape;401;p53"/>
          <p:cNvGrpSpPr/>
          <p:nvPr/>
        </p:nvGrpSpPr>
        <p:grpSpPr>
          <a:xfrm>
            <a:off x="8714232" y="146304"/>
            <a:ext cx="287505" cy="232934"/>
            <a:chOff x="6226614" y="2104494"/>
            <a:chExt cx="2314851" cy="1875478"/>
          </a:xfrm>
        </p:grpSpPr>
        <p:sp>
          <p:nvSpPr>
            <p:cNvPr id="402" name="Google Shape;402;p5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04" name="Google Shape;404;p5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ption 26">
  <p:cSld name="CUSTOM_1_1_1_1_2_1_1_1_1_1_1_1_1_1_1_1">
    <p:spTree>
      <p:nvGrpSpPr>
        <p:cNvPr id="1" name="Shape 405"/>
        <p:cNvGrpSpPr/>
        <p:nvPr/>
      </p:nvGrpSpPr>
      <p:grpSpPr>
        <a:xfrm>
          <a:off x="0" y="0"/>
          <a:ext cx="0" cy="0"/>
          <a:chOff x="0" y="0"/>
          <a:chExt cx="0" cy="0"/>
        </a:xfrm>
      </p:grpSpPr>
      <p:pic>
        <p:nvPicPr>
          <p:cNvPr id="406" name="Google Shape;406;p54"/>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407" name="Google Shape;407;p5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09" name="Google Shape;409;p5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10" name="Google Shape;410;p5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11" name="Google Shape;411;p54"/>
          <p:cNvGrpSpPr/>
          <p:nvPr/>
        </p:nvGrpSpPr>
        <p:grpSpPr>
          <a:xfrm>
            <a:off x="8714232" y="146304"/>
            <a:ext cx="287505" cy="232934"/>
            <a:chOff x="6226614" y="2104494"/>
            <a:chExt cx="2314851" cy="1875478"/>
          </a:xfrm>
        </p:grpSpPr>
        <p:sp>
          <p:nvSpPr>
            <p:cNvPr id="412" name="Google Shape;412;p5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14" name="Google Shape;414;p5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Option 27">
  <p:cSld name="CUSTOM_1_1_1_1_2_1_1_1_1_1_1_1_1_1_1_1_1">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l="6224" r="46509" b="3873"/>
          <a:stretch/>
        </p:blipFill>
        <p:spPr>
          <a:xfrm>
            <a:off x="5791200" y="2543175"/>
            <a:ext cx="3352852" cy="2600326"/>
          </a:xfrm>
          <a:prstGeom prst="rect">
            <a:avLst/>
          </a:prstGeom>
          <a:noFill/>
          <a:ln>
            <a:noFill/>
          </a:ln>
        </p:spPr>
      </p:pic>
      <p:sp>
        <p:nvSpPr>
          <p:cNvPr id="417" name="Google Shape;417;p5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19" name="Google Shape;419;p5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0" name="Google Shape;420;p5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21" name="Google Shape;421;p55"/>
          <p:cNvGrpSpPr/>
          <p:nvPr/>
        </p:nvGrpSpPr>
        <p:grpSpPr>
          <a:xfrm>
            <a:off x="8714232" y="146304"/>
            <a:ext cx="287505" cy="232934"/>
            <a:chOff x="6226614" y="2104494"/>
            <a:chExt cx="2314851" cy="1875478"/>
          </a:xfrm>
        </p:grpSpPr>
        <p:sp>
          <p:nvSpPr>
            <p:cNvPr id="422" name="Google Shape;422;p5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24" name="Google Shape;424;p5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425"/>
        <p:cNvGrpSpPr/>
        <p:nvPr/>
      </p:nvGrpSpPr>
      <p:grpSpPr>
        <a:xfrm>
          <a:off x="0" y="0"/>
          <a:ext cx="0" cy="0"/>
          <a:chOff x="0" y="0"/>
          <a:chExt cx="0" cy="0"/>
        </a:xfrm>
      </p:grpSpPr>
      <p:sp>
        <p:nvSpPr>
          <p:cNvPr id="426" name="Google Shape;426;p56"/>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427" name="Google Shape;427;p5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29" name="Google Shape;429;p5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30" name="Google Shape;430;p5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31" name="Google Shape;431;p56"/>
          <p:cNvGrpSpPr/>
          <p:nvPr/>
        </p:nvGrpSpPr>
        <p:grpSpPr>
          <a:xfrm>
            <a:off x="8714232" y="146304"/>
            <a:ext cx="287505" cy="232934"/>
            <a:chOff x="6226614" y="2104494"/>
            <a:chExt cx="2314851" cy="1875478"/>
          </a:xfrm>
        </p:grpSpPr>
        <p:sp>
          <p:nvSpPr>
            <p:cNvPr id="432" name="Google Shape;432;p5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4" name="Google Shape;434;p5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4615525" y="1497975"/>
            <a:ext cx="4021500" cy="2921700"/>
          </a:xfrm>
          <a:prstGeom prst="rect">
            <a:avLst/>
          </a:prstGeom>
          <a:noFill/>
          <a:ln>
            <a:noFill/>
          </a:ln>
        </p:spPr>
        <p:txBody>
          <a:bodyPr spcFirstLastPara="1" wrap="square" lIns="91425" tIns="0" rIns="0"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cxnSp>
        <p:nvCxnSpPr>
          <p:cNvPr id="437" name="Google Shape;437;p57"/>
          <p:cNvCxnSpPr/>
          <p:nvPr/>
        </p:nvCxnSpPr>
        <p:spPr>
          <a:xfrm>
            <a:off x="4528475" y="1503100"/>
            <a:ext cx="0" cy="29184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5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9" name="Google Shape;439;p5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0" name="Google Shape;440;p5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1" name="Google Shape;441;p57"/>
          <p:cNvGrpSpPr/>
          <p:nvPr/>
        </p:nvGrpSpPr>
        <p:grpSpPr>
          <a:xfrm>
            <a:off x="8714232" y="146304"/>
            <a:ext cx="287505" cy="232934"/>
            <a:chOff x="6226614" y="2104494"/>
            <a:chExt cx="2314851" cy="1875478"/>
          </a:xfrm>
        </p:grpSpPr>
        <p:sp>
          <p:nvSpPr>
            <p:cNvPr id="442" name="Google Shape;442;p5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44" name="Google Shape;444;p5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445"/>
        <p:cNvGrpSpPr/>
        <p:nvPr/>
      </p:nvGrpSpPr>
      <p:grpSpPr>
        <a:xfrm>
          <a:off x="0" y="0"/>
          <a:ext cx="0" cy="0"/>
          <a:chOff x="0" y="0"/>
          <a:chExt cx="0" cy="0"/>
        </a:xfrm>
      </p:grpSpPr>
      <p:sp>
        <p:nvSpPr>
          <p:cNvPr id="446" name="Google Shape;446;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8" name="Google Shape;448;p5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9" name="Google Shape;449;p58"/>
          <p:cNvGrpSpPr/>
          <p:nvPr/>
        </p:nvGrpSpPr>
        <p:grpSpPr>
          <a:xfrm>
            <a:off x="8714232" y="146304"/>
            <a:ext cx="287505" cy="232934"/>
            <a:chOff x="6226614" y="2104494"/>
            <a:chExt cx="2314851" cy="1875478"/>
          </a:xfrm>
        </p:grpSpPr>
        <p:sp>
          <p:nvSpPr>
            <p:cNvPr id="450" name="Google Shape;450;p5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52" name="Google Shape;452;p5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453"/>
        <p:cNvGrpSpPr/>
        <p:nvPr/>
      </p:nvGrpSpPr>
      <p:grpSpPr>
        <a:xfrm>
          <a:off x="0" y="0"/>
          <a:ext cx="0" cy="0"/>
          <a:chOff x="0" y="0"/>
          <a:chExt cx="0" cy="0"/>
        </a:xfrm>
      </p:grpSpPr>
      <p:pic>
        <p:nvPicPr>
          <p:cNvPr id="454" name="Google Shape;454;p5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55" name="Google Shape;455;p59"/>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56" name="Google Shape;456;p59"/>
          <p:cNvGrpSpPr/>
          <p:nvPr/>
        </p:nvGrpSpPr>
        <p:grpSpPr>
          <a:xfrm>
            <a:off x="8714232" y="146304"/>
            <a:ext cx="287505" cy="232934"/>
            <a:chOff x="6226614" y="2104494"/>
            <a:chExt cx="2314851" cy="1875478"/>
          </a:xfrm>
        </p:grpSpPr>
        <p:sp>
          <p:nvSpPr>
            <p:cNvPr id="457" name="Google Shape;457;p59"/>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459"/>
        <p:cNvGrpSpPr/>
        <p:nvPr/>
      </p:nvGrpSpPr>
      <p:grpSpPr>
        <a:xfrm>
          <a:off x="0" y="0"/>
          <a:ext cx="0" cy="0"/>
          <a:chOff x="0" y="0"/>
          <a:chExt cx="0" cy="0"/>
        </a:xfrm>
      </p:grpSpPr>
      <p:pic>
        <p:nvPicPr>
          <p:cNvPr id="460" name="Google Shape;460;p6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61" name="Google Shape;461;p6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62" name="Google Shape;462;p60"/>
          <p:cNvGrpSpPr/>
          <p:nvPr/>
        </p:nvGrpSpPr>
        <p:grpSpPr>
          <a:xfrm>
            <a:off x="8714232" y="146304"/>
            <a:ext cx="287505" cy="232934"/>
            <a:chOff x="6226614" y="2104494"/>
            <a:chExt cx="2314851" cy="1875478"/>
          </a:xfrm>
        </p:grpSpPr>
        <p:sp>
          <p:nvSpPr>
            <p:cNvPr id="463" name="Google Shape;463;p60"/>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Red Option 2c">
  <p:cSld name="TITLE_3_1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6" name="Google Shape;36;p7"/>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7" name="Google Shape;37;p7"/>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8" name="Google Shape;38;p7"/>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9" name="Google Shape;39;p7"/>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ransition Slide 3">
  <p:cSld name="CUSTOM_2_1_1_1">
    <p:spTree>
      <p:nvGrpSpPr>
        <p:cNvPr id="1" name="Shape 465"/>
        <p:cNvGrpSpPr/>
        <p:nvPr/>
      </p:nvGrpSpPr>
      <p:grpSpPr>
        <a:xfrm>
          <a:off x="0" y="0"/>
          <a:ext cx="0" cy="0"/>
          <a:chOff x="0" y="0"/>
          <a:chExt cx="0" cy="0"/>
        </a:xfrm>
      </p:grpSpPr>
      <p:pic>
        <p:nvPicPr>
          <p:cNvPr id="466" name="Google Shape;466;p61"/>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67" name="Google Shape;467;p61"/>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Slide 4">
  <p:cSld name="CUSTOM_2_1_1_1_2">
    <p:spTree>
      <p:nvGrpSpPr>
        <p:cNvPr id="1" name="Shape 468"/>
        <p:cNvGrpSpPr/>
        <p:nvPr/>
      </p:nvGrpSpPr>
      <p:grpSpPr>
        <a:xfrm>
          <a:off x="0" y="0"/>
          <a:ext cx="0" cy="0"/>
          <a:chOff x="0" y="0"/>
          <a:chExt cx="0" cy="0"/>
        </a:xfrm>
      </p:grpSpPr>
      <p:pic>
        <p:nvPicPr>
          <p:cNvPr id="469" name="Google Shape;469;p62"/>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0" name="Google Shape;470;p62"/>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471"/>
        <p:cNvGrpSpPr/>
        <p:nvPr/>
      </p:nvGrpSpPr>
      <p:grpSpPr>
        <a:xfrm>
          <a:off x="0" y="0"/>
          <a:ext cx="0" cy="0"/>
          <a:chOff x="0" y="0"/>
          <a:chExt cx="0" cy="0"/>
        </a:xfrm>
      </p:grpSpPr>
      <p:pic>
        <p:nvPicPr>
          <p:cNvPr id="472" name="Google Shape;472;p63"/>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73" name="Google Shape;473;p63"/>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ransition Slide 6">
  <p:cSld name="CUSTOM_2_1_1_1_1_1">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6" name="Google Shape;476;p64"/>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ransition Slide 7">
  <p:cSld name="CUSTOM_2_1_1_1_1_1_1">
    <p:spTree>
      <p:nvGrpSpPr>
        <p:cNvPr id="1" name="Shape 477"/>
        <p:cNvGrpSpPr/>
        <p:nvPr/>
      </p:nvGrpSpPr>
      <p:grpSpPr>
        <a:xfrm>
          <a:off x="0" y="0"/>
          <a:ext cx="0" cy="0"/>
          <a:chOff x="0" y="0"/>
          <a:chExt cx="0" cy="0"/>
        </a:xfrm>
      </p:grpSpPr>
      <p:pic>
        <p:nvPicPr>
          <p:cNvPr id="478" name="Google Shape;478;p65"/>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9" name="Google Shape;479;p65"/>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482" name="Google Shape;482;p66"/>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_Red Option 2">
  <p:cSld name="TITLE_1_3">
    <p:spTree>
      <p:nvGrpSpPr>
        <p:cNvPr id="1" name="Shape 483"/>
        <p:cNvGrpSpPr/>
        <p:nvPr/>
      </p:nvGrpSpPr>
      <p:grpSpPr>
        <a:xfrm>
          <a:off x="0" y="0"/>
          <a:ext cx="0" cy="0"/>
          <a:chOff x="0" y="0"/>
          <a:chExt cx="0" cy="0"/>
        </a:xfrm>
      </p:grpSpPr>
      <p:pic>
        <p:nvPicPr>
          <p:cNvPr id="484" name="Google Shape;484;p67"/>
          <p:cNvPicPr preferRelativeResize="0"/>
          <p:nvPr/>
        </p:nvPicPr>
        <p:blipFill rotWithShape="1">
          <a:blip r:embed="rId2">
            <a:alphaModFix/>
          </a:blip>
          <a:srcRect r="1400"/>
          <a:stretch/>
        </p:blipFill>
        <p:spPr>
          <a:xfrm>
            <a:off x="0" y="0"/>
            <a:ext cx="9144000" cy="5143495"/>
          </a:xfrm>
          <a:prstGeom prst="rect">
            <a:avLst/>
          </a:prstGeom>
          <a:noFill/>
          <a:ln>
            <a:noFill/>
          </a:ln>
        </p:spPr>
      </p:pic>
      <p:sp>
        <p:nvSpPr>
          <p:cNvPr id="485" name="Google Shape;485;p67"/>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marR="0" lvl="0"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9pPr>
          </a:lstStyle>
          <a:p>
            <a:endParaRPr/>
          </a:p>
        </p:txBody>
      </p:sp>
      <p:pic>
        <p:nvPicPr>
          <p:cNvPr id="486" name="Google Shape;486;p67"/>
          <p:cNvPicPr preferRelativeResize="0"/>
          <p:nvPr/>
        </p:nvPicPr>
        <p:blipFill rotWithShape="1">
          <a:blip r:embed="rId3">
            <a:alphaModFix/>
          </a:blip>
          <a:srcRect/>
          <a:stretch/>
        </p:blipFill>
        <p:spPr>
          <a:xfrm>
            <a:off x="506875" y="1200300"/>
            <a:ext cx="2810625" cy="534025"/>
          </a:xfrm>
          <a:prstGeom prst="rect">
            <a:avLst/>
          </a:prstGeom>
          <a:noFill/>
          <a:ln>
            <a:noFill/>
          </a:ln>
        </p:spPr>
      </p:pic>
      <p:sp>
        <p:nvSpPr>
          <p:cNvPr id="487" name="Google Shape;487;p67"/>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Option 1 1">
  <p:cSld name="CUSTOM_3">
    <p:spTree>
      <p:nvGrpSpPr>
        <p:cNvPr id="1" name="Shape 488"/>
        <p:cNvGrpSpPr/>
        <p:nvPr/>
      </p:nvGrpSpPr>
      <p:grpSpPr>
        <a:xfrm>
          <a:off x="0" y="0"/>
          <a:ext cx="0" cy="0"/>
          <a:chOff x="0" y="0"/>
          <a:chExt cx="0" cy="0"/>
        </a:xfrm>
      </p:grpSpPr>
      <p:sp>
        <p:nvSpPr>
          <p:cNvPr id="489" name="Google Shape;489;p6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490" name="Google Shape;490;p6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8"/>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2" name="Google Shape;492;p68"/>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493" name="Google Shape;493;p68"/>
          <p:cNvPicPr preferRelativeResize="0"/>
          <p:nvPr/>
        </p:nvPicPr>
        <p:blipFill rotWithShape="1">
          <a:blip r:embed="rId2">
            <a:alphaModFix/>
          </a:blip>
          <a:srcRect/>
          <a:stretch/>
        </p:blipFill>
        <p:spPr>
          <a:xfrm>
            <a:off x="8465677" y="160315"/>
            <a:ext cx="445057" cy="365175"/>
          </a:xfrm>
          <a:prstGeom prst="rect">
            <a:avLst/>
          </a:prstGeom>
          <a:noFill/>
          <a:ln>
            <a:noFill/>
          </a:ln>
        </p:spPr>
      </p:pic>
      <p:sp>
        <p:nvSpPr>
          <p:cNvPr id="494" name="Google Shape;494;p68"/>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ptop Option 1">
  <p:cSld name="CUSTOM_1_1_1_2">
    <p:spTree>
      <p:nvGrpSpPr>
        <p:cNvPr id="1" name="Shape 495"/>
        <p:cNvGrpSpPr/>
        <p:nvPr/>
      </p:nvGrpSpPr>
      <p:grpSpPr>
        <a:xfrm>
          <a:off x="0" y="0"/>
          <a:ext cx="0" cy="0"/>
          <a:chOff x="0" y="0"/>
          <a:chExt cx="0" cy="0"/>
        </a:xfrm>
      </p:grpSpPr>
      <p:pic>
        <p:nvPicPr>
          <p:cNvPr id="496" name="Google Shape;496;p6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97" name="Google Shape;497;p6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Image Placeholder</a:t>
            </a:r>
            <a:endParaRPr sz="1400" b="0" i="0" u="none" strike="noStrike" cap="none">
              <a:solidFill>
                <a:srgbClr val="000000"/>
              </a:solidFill>
              <a:latin typeface="Arial"/>
              <a:ea typeface="Arial"/>
              <a:cs typeface="Arial"/>
              <a:sym typeface="Arial"/>
            </a:endParaRPr>
          </a:p>
        </p:txBody>
      </p:sp>
      <p:sp>
        <p:nvSpPr>
          <p:cNvPr id="498" name="Google Shape;498;p6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9" name="Google Shape;499;p6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500" name="Google Shape;500;p69"/>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01" name="Google Shape;501;p6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503" name="Google Shape;503;p6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3 1">
  <p:cSld name="CUSTOM_2_1_1_2">
    <p:spTree>
      <p:nvGrpSpPr>
        <p:cNvPr id="1" name="Shape 504"/>
        <p:cNvGrpSpPr/>
        <p:nvPr/>
      </p:nvGrpSpPr>
      <p:grpSpPr>
        <a:xfrm>
          <a:off x="0" y="0"/>
          <a:ext cx="0" cy="0"/>
          <a:chOff x="0" y="0"/>
          <a:chExt cx="0" cy="0"/>
        </a:xfrm>
      </p:grpSpPr>
      <p:pic>
        <p:nvPicPr>
          <p:cNvPr id="505" name="Google Shape;505;p70"/>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506" name="Google Shape;506;p7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9pPr>
          </a:lstStyle>
          <a:p>
            <a:endParaRPr/>
          </a:p>
        </p:txBody>
      </p:sp>
      <p:pic>
        <p:nvPicPr>
          <p:cNvPr id="507" name="Google Shape;507;p70"/>
          <p:cNvPicPr preferRelativeResize="0"/>
          <p:nvPr/>
        </p:nvPicPr>
        <p:blipFill rotWithShape="1">
          <a:blip r:embed="rId3">
            <a:alphaModFix/>
          </a:blip>
          <a:srcRect/>
          <a:stretch/>
        </p:blipFill>
        <p:spPr>
          <a:xfrm>
            <a:off x="8465677" y="160315"/>
            <a:ext cx="445057" cy="36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_Blue Option 1a">
  <p:cSld name="TITLE_2">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42" name="Google Shape;42;p8"/>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3" name="Google Shape;43;p8"/>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4" name="Google Shape;44;p8"/>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ption 6 1">
  <p:cSld name="CUSTOM_1_1_1_1_2_1_1_1_3">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510" name="Google Shape;510;p7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sp>
        <p:nvSpPr>
          <p:cNvPr id="512" name="Google Shape;512;p7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513" name="Google Shape;513;p71"/>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14" name="Google Shape;514;p7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CUSTOM_1_1_2">
    <p:spTree>
      <p:nvGrpSpPr>
        <p:cNvPr id="1" name="Shape 516"/>
        <p:cNvGrpSpPr/>
        <p:nvPr/>
      </p:nvGrpSpPr>
      <p:grpSpPr>
        <a:xfrm>
          <a:off x="0" y="0"/>
          <a:ext cx="0" cy="0"/>
          <a:chOff x="0" y="0"/>
          <a:chExt cx="0" cy="0"/>
        </a:xfrm>
      </p:grpSpPr>
      <p:sp>
        <p:nvSpPr>
          <p:cNvPr id="517" name="Google Shape;517;p72"/>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_Blue Option 1b">
  <p:cSld name="TITLE_2_2">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47" name="Google Shape;47;p9"/>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8" name="Google Shape;48;p9"/>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9" name="Google Shape;49;p9"/>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_Blue Option 1c">
  <p:cSld name="TITLE_2_2_1">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52" name="Google Shape;52;p10"/>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3" name="Google Shape;53;p10"/>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4" name="Google Shape;54;p10"/>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rtl="0">
              <a:buNone/>
              <a:defRPr sz="800">
                <a:latin typeface="Poppins"/>
                <a:ea typeface="Poppins"/>
                <a:cs typeface="Poppins"/>
                <a:sym typeface="Poppins"/>
              </a:defRPr>
            </a:lvl1pPr>
            <a:lvl2pPr lvl="1" rtl="0">
              <a:buNone/>
              <a:defRPr sz="800">
                <a:latin typeface="Poppins"/>
                <a:ea typeface="Poppins"/>
                <a:cs typeface="Poppins"/>
                <a:sym typeface="Poppins"/>
              </a:defRPr>
            </a:lvl2pPr>
            <a:lvl3pPr lvl="2" rtl="0">
              <a:buNone/>
              <a:defRPr sz="800">
                <a:latin typeface="Poppins"/>
                <a:ea typeface="Poppins"/>
                <a:cs typeface="Poppins"/>
                <a:sym typeface="Poppins"/>
              </a:defRPr>
            </a:lvl3pPr>
            <a:lvl4pPr lvl="3" rtl="0">
              <a:buNone/>
              <a:defRPr sz="800">
                <a:latin typeface="Poppins"/>
                <a:ea typeface="Poppins"/>
                <a:cs typeface="Poppins"/>
                <a:sym typeface="Poppins"/>
              </a:defRPr>
            </a:lvl4pPr>
            <a:lvl5pPr lvl="4" rtl="0">
              <a:buNone/>
              <a:defRPr sz="800">
                <a:latin typeface="Poppins"/>
                <a:ea typeface="Poppins"/>
                <a:cs typeface="Poppins"/>
                <a:sym typeface="Poppins"/>
              </a:defRPr>
            </a:lvl5pPr>
            <a:lvl6pPr lvl="5" rtl="0">
              <a:buNone/>
              <a:defRPr sz="800">
                <a:latin typeface="Poppins"/>
                <a:ea typeface="Poppins"/>
                <a:cs typeface="Poppins"/>
                <a:sym typeface="Poppins"/>
              </a:defRPr>
            </a:lvl6pPr>
            <a:lvl7pPr lvl="6" rtl="0">
              <a:buNone/>
              <a:defRPr sz="800">
                <a:latin typeface="Poppins"/>
                <a:ea typeface="Poppins"/>
                <a:cs typeface="Poppins"/>
                <a:sym typeface="Poppins"/>
              </a:defRPr>
            </a:lvl7pPr>
            <a:lvl8pPr lvl="7" rtl="0">
              <a:buNone/>
              <a:defRPr sz="800">
                <a:latin typeface="Poppins"/>
                <a:ea typeface="Poppins"/>
                <a:cs typeface="Poppins"/>
                <a:sym typeface="Poppins"/>
              </a:defRPr>
            </a:lvl8pPr>
            <a:lvl9pPr lvl="8" rtl="0">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hyperlink" Target="https://stringfestanalytics.com/how-to-cross-check-ai-generated-insights-in-exce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python-for-excel/9781492080992/"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hyperlink" Target="https://learning.oreilly.com/live-events/generative-ai-essentials-with-chatgpt-copilot-and-gemini/0642572002004/0642572013822/" TargetMode="External"/><Relationship Id="rId4" Type="http://schemas.openxmlformats.org/officeDocument/2006/relationships/hyperlink" Target="https://learning.oreilly.com/live-events/write-python-code-with-chatgpt-and-claude/0642572013449/0642572013448/"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tringfestanalytics.com/"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hyperlink" Target="https://www.linkedin.com/in/gjmoun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3"/>
          <p:cNvPicPr preferRelativeResize="0"/>
          <p:nvPr/>
        </p:nvPicPr>
        <p:blipFill rotWithShape="1">
          <a:blip r:embed="rId3">
            <a:alphaModFix/>
          </a:blip>
          <a:srcRect l="1390"/>
          <a:stretch/>
        </p:blipFill>
        <p:spPr>
          <a:xfrm>
            <a:off x="0" y="0"/>
            <a:ext cx="9144003" cy="5143501"/>
          </a:xfrm>
          <a:prstGeom prst="rect">
            <a:avLst/>
          </a:prstGeom>
          <a:noFill/>
          <a:ln>
            <a:noFill/>
          </a:ln>
        </p:spPr>
      </p:pic>
      <p:sp>
        <p:nvSpPr>
          <p:cNvPr id="523" name="Google Shape;523;p73"/>
          <p:cNvSpPr txBox="1">
            <a:spLocks noGrp="1"/>
          </p:cNvSpPr>
          <p:nvPr>
            <p:ph type="title"/>
          </p:nvPr>
        </p:nvSpPr>
        <p:spPr>
          <a:xfrm>
            <a:off x="506875" y="1878975"/>
            <a:ext cx="2703300" cy="121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dirty="0">
                <a:solidFill>
                  <a:schemeClr val="lt1"/>
                </a:solidFill>
                <a:latin typeface="Poppins SemiBold"/>
                <a:cs typeface="Poppins SemiBold"/>
                <a:sym typeface="Poppins SemiBold"/>
              </a:rPr>
              <a:t>AI-Powered Python in Excel</a:t>
            </a:r>
            <a:endParaRPr sz="1800" b="0" i="0" u="none" strike="noStrike" cap="none" dirty="0">
              <a:solidFill>
                <a:srgbClr val="FFFFFF"/>
              </a:solidFill>
              <a:latin typeface="Poppins"/>
              <a:ea typeface="Poppins"/>
              <a:cs typeface="Poppins"/>
              <a:sym typeface="Poppins"/>
            </a:endParaRPr>
          </a:p>
        </p:txBody>
      </p:sp>
      <p:sp>
        <p:nvSpPr>
          <p:cNvPr id="524" name="Google Shape;524;p73"/>
          <p:cNvSpPr txBox="1">
            <a:spLocks noGrp="1"/>
          </p:cNvSpPr>
          <p:nvPr>
            <p:ph type="subTitle" idx="1"/>
          </p:nvPr>
        </p:nvSpPr>
        <p:spPr>
          <a:xfrm>
            <a:off x="506875" y="3362325"/>
            <a:ext cx="2739000" cy="1438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George Mount</a:t>
            </a:r>
          </a:p>
          <a:p>
            <a:pPr marL="0" lvl="0" indent="0" algn="l" rtl="0">
              <a:spcBef>
                <a:spcPts val="0"/>
              </a:spcBef>
              <a:spcAft>
                <a:spcPts val="0"/>
              </a:spcAft>
              <a:buNone/>
            </a:pPr>
            <a:r>
              <a:rPr lang="en-US" dirty="0" err="1"/>
              <a:t>Stringfest</a:t>
            </a:r>
            <a:r>
              <a:rPr lang="en-US" dirty="0"/>
              <a:t>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1B80CE1D-C199-D7A7-E00E-341E1C7A58F5}"/>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0530A9C9-BA07-D66A-6FDC-C772896CAC5A}"/>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81763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A13BB74-AD5B-D06F-7924-8FA3A9D6E7D1}"/>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A2FBCAC9-10FA-34DF-8E38-CA4B8BCC9920}"/>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2869838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7EC05D59-85A8-0452-D839-4689C3D68DD0}"/>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5E2EA698-4083-DE7E-8E88-4D2BDDCDDBD2}"/>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III. PivotTables and Data Visualization</a:t>
            </a:r>
            <a:endParaRPr dirty="0"/>
          </a:p>
        </p:txBody>
      </p:sp>
      <p:sp>
        <p:nvSpPr>
          <p:cNvPr id="538" name="Google Shape;538;p75">
            <a:extLst>
              <a:ext uri="{FF2B5EF4-FFF2-40B4-BE49-F238E27FC236}">
                <a16:creationId xmlns:a16="http://schemas.microsoft.com/office/drawing/2014/main" id="{A01C31D7-2C77-0130-F620-121449DCE5EA}"/>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Work around Copilot’s limitations with PivotTables and </a:t>
            </a:r>
            <a:r>
              <a:rPr lang="en-US" dirty="0">
                <a:solidFill>
                  <a:schemeClr val="dk1"/>
                </a:solidFill>
                <a:latin typeface="Consolas" panose="020B0609020204030204" pitchFamily="49" charset="0"/>
              </a:rPr>
              <a:t>GROUPBY() / PIVOTBY() </a:t>
            </a:r>
            <a:r>
              <a:rPr lang="en-US" dirty="0">
                <a:solidFill>
                  <a:schemeClr val="dk1"/>
                </a:solidFill>
              </a:rPr>
              <a:t>functions</a:t>
            </a:r>
          </a:p>
          <a:p>
            <a:pPr marL="202566" lvl="0" indent="-200978">
              <a:lnSpc>
                <a:spcPct val="100000"/>
              </a:lnSpc>
              <a:spcBef>
                <a:spcPts val="600"/>
              </a:spcBef>
            </a:pPr>
            <a:r>
              <a:rPr lang="en-US" dirty="0">
                <a:solidFill>
                  <a:schemeClr val="dk1"/>
                </a:solidFill>
              </a:rPr>
              <a:t>Enhance your analysis with Copilot by adding totals, percentages, and custom ad-hoc calculations</a:t>
            </a:r>
          </a:p>
          <a:p>
            <a:pPr marL="1588" lvl="0" indent="0">
              <a:lnSpc>
                <a:spcPct val="100000"/>
              </a:lnSpc>
              <a:spcBef>
                <a:spcPts val="600"/>
              </a:spcBef>
              <a:buNone/>
            </a:pPr>
            <a:endParaRPr lang="en-US" dirty="0">
              <a:solidFill>
                <a:schemeClr val="dk1"/>
              </a:solidFill>
            </a:endParaRPr>
          </a:p>
          <a:p>
            <a:pPr marL="1588" lvl="0" indent="0" algn="l" rtl="0">
              <a:lnSpc>
                <a:spcPct val="100000"/>
              </a:lnSpc>
              <a:spcBef>
                <a:spcPts val="600"/>
              </a:spcBef>
              <a:spcAft>
                <a:spcPts val="0"/>
              </a:spcAft>
              <a:buSzPts val="1600"/>
              <a:buNone/>
            </a:pPr>
            <a:r>
              <a:rPr lang="en-US" dirty="0">
                <a:solidFill>
                  <a:schemeClr val="dk1"/>
                </a:solidFill>
              </a:rPr>
              <a:t>Demo file: </a:t>
            </a:r>
            <a:r>
              <a:rPr lang="en-US" dirty="0">
                <a:solidFill>
                  <a:schemeClr val="dk1"/>
                </a:solidFill>
                <a:latin typeface="Consolas" panose="020B0609020204030204" pitchFamily="49" charset="0"/>
              </a:rPr>
              <a:t>copilot-pivottables-demo.xlsx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47973A36-397C-FB84-44E0-CFCC9ED821D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541" name="Google Shape;541;p75">
            <a:extLst>
              <a:ext uri="{FF2B5EF4-FFF2-40B4-BE49-F238E27FC236}">
                <a16:creationId xmlns:a16="http://schemas.microsoft.com/office/drawing/2014/main" id="{8BB28267-9AE7-B5FD-160A-2B34BB004CE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Creating PivotTables and data summaries with Copilot</a:t>
            </a:r>
            <a:endParaRPr dirty="0"/>
          </a:p>
        </p:txBody>
      </p:sp>
    </p:spTree>
    <p:extLst>
      <p:ext uri="{BB962C8B-B14F-4D97-AF65-F5344CB8AC3E}">
        <p14:creationId xmlns:p14="http://schemas.microsoft.com/office/powerpoint/2010/main" val="308387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6FAB8E71-2810-A8C1-5211-91D1DB97B29B}"/>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962A8405-5AC2-1E2F-7590-A5A3D3201B2E}"/>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III. PivotTables and Data Visualization</a:t>
            </a:r>
            <a:endParaRPr dirty="0"/>
          </a:p>
        </p:txBody>
      </p:sp>
      <p:sp>
        <p:nvSpPr>
          <p:cNvPr id="538" name="Google Shape;538;p75">
            <a:extLst>
              <a:ext uri="{FF2B5EF4-FFF2-40B4-BE49-F238E27FC236}">
                <a16:creationId xmlns:a16="http://schemas.microsoft.com/office/drawing/2014/main" id="{C8BF8C0C-C767-7D0B-26FD-9CF952D2BDF7}"/>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Generate advanced visualizations not natively available in Excel, such as </a:t>
            </a:r>
            <a:r>
              <a:rPr lang="en-US" dirty="0" err="1">
                <a:solidFill>
                  <a:schemeClr val="dk1"/>
                </a:solidFill>
              </a:rPr>
              <a:t>stripplots</a:t>
            </a:r>
            <a:r>
              <a:rPr lang="en-US" dirty="0">
                <a:solidFill>
                  <a:schemeClr val="dk1"/>
                </a:solidFill>
              </a:rPr>
              <a:t>, </a:t>
            </a:r>
            <a:r>
              <a:rPr lang="en-US" dirty="0" err="1">
                <a:solidFill>
                  <a:schemeClr val="dk1"/>
                </a:solidFill>
              </a:rPr>
              <a:t>pairplots</a:t>
            </a:r>
            <a:r>
              <a:rPr lang="en-US" dirty="0">
                <a:solidFill>
                  <a:schemeClr val="dk1"/>
                </a:solidFill>
              </a:rPr>
              <a:t>, </a:t>
            </a:r>
            <a:r>
              <a:rPr lang="en-US" dirty="0" err="1">
                <a:solidFill>
                  <a:schemeClr val="dk1"/>
                </a:solidFill>
              </a:rPr>
              <a:t>jointplots</a:t>
            </a:r>
            <a:r>
              <a:rPr lang="en-US" dirty="0">
                <a:solidFill>
                  <a:schemeClr val="dk1"/>
                </a:solidFill>
              </a:rPr>
              <a:t>, and small multiples</a:t>
            </a:r>
          </a:p>
          <a:p>
            <a:pPr marL="202566" lvl="0" indent="-200978">
              <a:lnSpc>
                <a:spcPct val="100000"/>
              </a:lnSpc>
              <a:spcBef>
                <a:spcPts val="600"/>
              </a:spcBef>
            </a:pPr>
            <a:r>
              <a:rPr lang="en-US" dirty="0">
                <a:solidFill>
                  <a:schemeClr val="dk1"/>
                </a:solidFill>
              </a:rPr>
              <a:t>Combine multiple visual elements in a single chart to enhance insight and clarity</a:t>
            </a:r>
          </a:p>
          <a:p>
            <a:pPr marL="202566" lvl="0" indent="-200978">
              <a:lnSpc>
                <a:spcPct val="100000"/>
              </a:lnSpc>
              <a:spcBef>
                <a:spcPts val="600"/>
              </a:spcBef>
            </a:pPr>
            <a:r>
              <a:rPr lang="en-US" dirty="0">
                <a:solidFill>
                  <a:schemeClr val="dk1"/>
                </a:solidFill>
              </a:rPr>
              <a:t>Recognize the value of combining technical skills with strategic thinking for effective data storytelling </a:t>
            </a:r>
          </a:p>
          <a:p>
            <a:pPr marL="1588" lvl="0" indent="0">
              <a:lnSpc>
                <a:spcPct val="100000"/>
              </a:lnSpc>
              <a:spcBef>
                <a:spcPts val="600"/>
              </a:spcBef>
              <a:buNone/>
            </a:pPr>
            <a:endParaRPr lang="en-US" dirty="0">
              <a:solidFill>
                <a:schemeClr val="dk1"/>
              </a:solidFill>
            </a:endParaRPr>
          </a:p>
          <a:p>
            <a:pPr marL="1588" lvl="0" indent="0" algn="l" rtl="0">
              <a:lnSpc>
                <a:spcPct val="100000"/>
              </a:lnSpc>
              <a:spcBef>
                <a:spcPts val="600"/>
              </a:spcBef>
              <a:spcAft>
                <a:spcPts val="0"/>
              </a:spcAft>
              <a:buSzPts val="1600"/>
              <a:buNone/>
            </a:pPr>
            <a:r>
              <a:rPr lang="en-US" dirty="0">
                <a:solidFill>
                  <a:schemeClr val="dk1"/>
                </a:solidFill>
              </a:rPr>
              <a:t>Demo file: </a:t>
            </a:r>
            <a:r>
              <a:rPr lang="en-US" dirty="0">
                <a:solidFill>
                  <a:schemeClr val="dk1"/>
                </a:solidFill>
                <a:latin typeface="Consolas" panose="020B0609020204030204" pitchFamily="49" charset="0"/>
              </a:rPr>
              <a:t>copilot-dataviz-demo.xlsx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105E21F8-6CB3-B50D-70BA-25051E0485B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541" name="Google Shape;541;p75">
            <a:extLst>
              <a:ext uri="{FF2B5EF4-FFF2-40B4-BE49-F238E27FC236}">
                <a16:creationId xmlns:a16="http://schemas.microsoft.com/office/drawing/2014/main" id="{12CC3397-43F8-F5CA-BFCB-29343B893BC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Creating advanced data visualizations with Copilot</a:t>
            </a:r>
            <a:endParaRPr dirty="0"/>
          </a:p>
        </p:txBody>
      </p:sp>
    </p:spTree>
    <p:extLst>
      <p:ext uri="{BB962C8B-B14F-4D97-AF65-F5344CB8AC3E}">
        <p14:creationId xmlns:p14="http://schemas.microsoft.com/office/powerpoint/2010/main" val="343146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D77FE85B-07A5-C57C-671D-85B264B6B35A}"/>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DCA201BF-1DD2-9397-3142-02E01188246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5E5410A1-33D8-1E74-C993-3D61D0DFAD85}"/>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copilot-dashboard-start.xlsx</a:t>
            </a:r>
          </a:p>
          <a:p>
            <a:pPr marL="139700" lvl="0" indent="0" algn="l" rtl="0">
              <a:lnSpc>
                <a:spcPct val="100000"/>
              </a:lnSpc>
              <a:spcBef>
                <a:spcPts val="0"/>
              </a:spcBef>
              <a:spcAft>
                <a:spcPts val="0"/>
              </a:spcAft>
              <a:buSzPts val="1400"/>
              <a:buNone/>
            </a:pPr>
            <a:endParaRPr lang="en-US" dirty="0"/>
          </a:p>
          <a:p>
            <a:pPr>
              <a:lnSpc>
                <a:spcPct val="100000"/>
              </a:lnSpc>
            </a:pPr>
            <a:r>
              <a:rPr lang="en-US" dirty="0"/>
              <a:t>Use Advanced Analysis to create visualizations for a dashboard</a:t>
            </a:r>
          </a:p>
          <a:p>
            <a:pPr>
              <a:lnSpc>
                <a:spcPct val="100000"/>
              </a:lnSpc>
            </a:pPr>
            <a:r>
              <a:rPr lang="en-US" dirty="0"/>
              <a:t>Check </a:t>
            </a:r>
            <a:r>
              <a:rPr lang="en-US" dirty="0">
                <a:latin typeface="Consolas" panose="020B0609020204030204" pitchFamily="49" charset="0"/>
              </a:rPr>
              <a:t>mpg-dashboard-prompt.txt </a:t>
            </a:r>
            <a:r>
              <a:rPr lang="en-US" dirty="0"/>
              <a:t>for a sample input prompt</a:t>
            </a:r>
          </a:p>
          <a:p>
            <a:pPr>
              <a:lnSpc>
                <a:spcPct val="100000"/>
              </a:lnSpc>
            </a:pPr>
            <a:r>
              <a:rPr lang="en-US" dirty="0"/>
              <a:t>We’ll walk through assembling the dashboard together</a:t>
            </a:r>
          </a:p>
          <a:p>
            <a:pPr>
              <a:lnSpc>
                <a:spcPct val="100000"/>
              </a:lnSpc>
            </a:pPr>
            <a:r>
              <a:rPr lang="en-US" dirty="0"/>
              <a:t>Your results will vary from mine… embrace it!</a:t>
            </a:r>
            <a:endParaRPr dirty="0"/>
          </a:p>
        </p:txBody>
      </p:sp>
      <p:sp>
        <p:nvSpPr>
          <p:cNvPr id="548" name="Google Shape;548;p76">
            <a:extLst>
              <a:ext uri="{FF2B5EF4-FFF2-40B4-BE49-F238E27FC236}">
                <a16:creationId xmlns:a16="http://schemas.microsoft.com/office/drawing/2014/main" id="{DB0AF800-8F32-C9CE-2A52-0C6F1B5FD6A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49" name="Google Shape;549;p76">
            <a:extLst>
              <a:ext uri="{FF2B5EF4-FFF2-40B4-BE49-F238E27FC236}">
                <a16:creationId xmlns:a16="http://schemas.microsoft.com/office/drawing/2014/main" id="{9A94B924-4866-2A21-E8DA-5E404ACFBE5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Create a dashboard with Copilot</a:t>
            </a:r>
            <a:endParaRPr dirty="0"/>
          </a:p>
        </p:txBody>
      </p:sp>
      <p:pic>
        <p:nvPicPr>
          <p:cNvPr id="3" name="Picture 2">
            <a:extLst>
              <a:ext uri="{FF2B5EF4-FFF2-40B4-BE49-F238E27FC236}">
                <a16:creationId xmlns:a16="http://schemas.microsoft.com/office/drawing/2014/main" id="{49BFF560-3A4F-933B-F4D6-387FFF8E8978}"/>
              </a:ext>
            </a:extLst>
          </p:cNvPr>
          <p:cNvPicPr>
            <a:picLocks noChangeAspect="1"/>
          </p:cNvPicPr>
          <p:nvPr/>
        </p:nvPicPr>
        <p:blipFill>
          <a:blip r:embed="rId3"/>
          <a:srcRect/>
          <a:stretch/>
        </p:blipFill>
        <p:spPr>
          <a:xfrm>
            <a:off x="5762480" y="2023121"/>
            <a:ext cx="3299346" cy="2444970"/>
          </a:xfrm>
          <a:prstGeom prst="rect">
            <a:avLst/>
          </a:prstGeom>
        </p:spPr>
      </p:pic>
    </p:spTree>
    <p:extLst>
      <p:ext uri="{BB962C8B-B14F-4D97-AF65-F5344CB8AC3E}">
        <p14:creationId xmlns:p14="http://schemas.microsoft.com/office/powerpoint/2010/main" val="29928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B9E29BCA-0F56-C40C-E3E2-8D60BB041478}"/>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D2133578-B340-9BEE-AB28-74CC27261327}"/>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39165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6D6A481-DE70-ACFB-982B-38DE6DA525CE}"/>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1E932841-D8B9-F69C-5B08-8096AF32C15D}"/>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410474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D517D233-5262-BA96-994B-B1AC37F23C28}"/>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000FFF3B-AEED-1A67-F290-C74B51A9B73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IV. Time Series and Text Analysis</a:t>
            </a:r>
            <a:endParaRPr dirty="0"/>
          </a:p>
        </p:txBody>
      </p:sp>
      <p:sp>
        <p:nvSpPr>
          <p:cNvPr id="538" name="Google Shape;538;p75">
            <a:extLst>
              <a:ext uri="{FF2B5EF4-FFF2-40B4-BE49-F238E27FC236}">
                <a16:creationId xmlns:a16="http://schemas.microsoft.com/office/drawing/2014/main" id="{7B6DE13A-EAAB-2495-8303-C0C2E2896717}"/>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Resample time series data by aggregating daily sales into monthly or quarterly totals</a:t>
            </a:r>
          </a:p>
          <a:p>
            <a:pPr marL="202566" lvl="0" indent="-200978">
              <a:lnSpc>
                <a:spcPct val="100000"/>
              </a:lnSpc>
              <a:spcBef>
                <a:spcPts val="600"/>
              </a:spcBef>
            </a:pPr>
            <a:r>
              <a:rPr lang="en-US" dirty="0">
                <a:solidFill>
                  <a:schemeClr val="dk1"/>
                </a:solidFill>
              </a:rPr>
              <a:t>Perform diagnostic checks such as testing for stationarity to prepare data for forecasting</a:t>
            </a:r>
          </a:p>
          <a:p>
            <a:pPr marL="202566" lvl="0" indent="-200978">
              <a:lnSpc>
                <a:spcPct val="100000"/>
              </a:lnSpc>
              <a:spcBef>
                <a:spcPts val="600"/>
              </a:spcBef>
            </a:pPr>
            <a:r>
              <a:rPr lang="en-US" dirty="0">
                <a:solidFill>
                  <a:schemeClr val="dk1"/>
                </a:solidFill>
              </a:rPr>
              <a:t>Build an ARIMA model and evaluate its accuracy using visualizations and Copilot-assisted insights</a:t>
            </a:r>
          </a:p>
          <a:p>
            <a:pPr marL="202566" lvl="0" indent="-200978">
              <a:lnSpc>
                <a:spcPct val="100000"/>
              </a:lnSpc>
              <a:spcBef>
                <a:spcPts val="600"/>
              </a:spcBef>
            </a:pPr>
            <a:endParaRPr lang="en-US" dirty="0">
              <a:solidFill>
                <a:schemeClr val="dk1"/>
              </a:solidFill>
            </a:endParaRPr>
          </a:p>
          <a:p>
            <a:pPr marL="1588" lvl="0" indent="0">
              <a:lnSpc>
                <a:spcPct val="100000"/>
              </a:lnSpc>
              <a:spcBef>
                <a:spcPts val="600"/>
              </a:spcBef>
              <a:buNone/>
            </a:pPr>
            <a:r>
              <a:rPr lang="en-US" dirty="0">
                <a:solidFill>
                  <a:schemeClr val="dk1"/>
                </a:solidFill>
              </a:rPr>
              <a:t>Demo file: </a:t>
            </a:r>
            <a:r>
              <a:rPr lang="en-US" dirty="0">
                <a:solidFill>
                  <a:schemeClr val="dk1"/>
                </a:solidFill>
                <a:latin typeface="Consolas" panose="020B0609020204030204" pitchFamily="49" charset="0"/>
              </a:rPr>
              <a:t>copilot-time-series-demo.xlsx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8D6B4838-FCF4-A25F-4446-798820462B34}"/>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17</a:t>
            </a:fld>
            <a:endParaRPr/>
          </a:p>
        </p:txBody>
      </p:sp>
      <p:sp>
        <p:nvSpPr>
          <p:cNvPr id="541" name="Google Shape;541;p75">
            <a:extLst>
              <a:ext uri="{FF2B5EF4-FFF2-40B4-BE49-F238E27FC236}">
                <a16:creationId xmlns:a16="http://schemas.microsoft.com/office/drawing/2014/main" id="{B9F8F1A1-DF0B-D52E-CD1B-C2041301AC79}"/>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Time series analysis with Copilot</a:t>
            </a:r>
            <a:endParaRPr dirty="0"/>
          </a:p>
        </p:txBody>
      </p:sp>
    </p:spTree>
    <p:extLst>
      <p:ext uri="{BB962C8B-B14F-4D97-AF65-F5344CB8AC3E}">
        <p14:creationId xmlns:p14="http://schemas.microsoft.com/office/powerpoint/2010/main" val="803593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57AA9531-1745-BBD5-8260-A8A83D563293}"/>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30967042-C656-07FF-994A-E10F464BE84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IV. Time Series and Text Analysis</a:t>
            </a:r>
            <a:endParaRPr dirty="0"/>
          </a:p>
        </p:txBody>
      </p:sp>
      <p:sp>
        <p:nvSpPr>
          <p:cNvPr id="538" name="Google Shape;538;p75">
            <a:extLst>
              <a:ext uri="{FF2B5EF4-FFF2-40B4-BE49-F238E27FC236}">
                <a16:creationId xmlns:a16="http://schemas.microsoft.com/office/drawing/2014/main" id="{0705A86F-FECA-6230-4132-D803D6B14422}"/>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Regex = patterns used to match and manipulate text based on specific rules and symbols</a:t>
            </a:r>
          </a:p>
          <a:p>
            <a:pPr marL="202566" lvl="0" indent="-200978">
              <a:lnSpc>
                <a:spcPct val="100000"/>
              </a:lnSpc>
              <a:spcBef>
                <a:spcPts val="600"/>
              </a:spcBef>
            </a:pPr>
            <a:r>
              <a:rPr lang="en-US" dirty="0">
                <a:solidFill>
                  <a:schemeClr val="dk1"/>
                </a:solidFill>
              </a:rPr>
              <a:t>Excel now has regex functions…</a:t>
            </a:r>
          </a:p>
          <a:p>
            <a:pPr marL="202566" lvl="0" indent="-200978">
              <a:lnSpc>
                <a:spcPct val="100000"/>
              </a:lnSpc>
              <a:spcBef>
                <a:spcPts val="600"/>
              </a:spcBef>
            </a:pPr>
            <a:r>
              <a:rPr lang="en-US" dirty="0">
                <a:solidFill>
                  <a:schemeClr val="dk1"/>
                </a:solidFill>
              </a:rPr>
              <a:t>   … but Copilot prefers returning them in Python!</a:t>
            </a:r>
          </a:p>
          <a:p>
            <a:pPr marL="202566" lvl="0" indent="-200978">
              <a:lnSpc>
                <a:spcPct val="100000"/>
              </a:lnSpc>
              <a:spcBef>
                <a:spcPts val="600"/>
              </a:spcBef>
            </a:pPr>
            <a:r>
              <a:rPr lang="en-US" dirty="0">
                <a:solidFill>
                  <a:schemeClr val="dk1"/>
                </a:solidFill>
              </a:rPr>
              <a:t>Identify and strip email domains, credit </a:t>
            </a:r>
            <a:r>
              <a:rPr lang="en-US">
                <a:solidFill>
                  <a:schemeClr val="dk1"/>
                </a:solidFill>
              </a:rPr>
              <a:t>card numbers, PII, etc.</a:t>
            </a:r>
            <a:endParaRPr lang="en-US" dirty="0">
              <a:solidFill>
                <a:schemeClr val="dk1"/>
              </a:solidFill>
            </a:endParaRPr>
          </a:p>
          <a:p>
            <a:pPr marL="202566" lvl="0" indent="-200978">
              <a:lnSpc>
                <a:spcPct val="100000"/>
              </a:lnSpc>
              <a:spcBef>
                <a:spcPts val="600"/>
              </a:spcBef>
            </a:pPr>
            <a:endParaRPr lang="en-US" dirty="0">
              <a:solidFill>
                <a:schemeClr val="dk1"/>
              </a:solidFill>
            </a:endParaRPr>
          </a:p>
          <a:p>
            <a:pPr marL="202566" lvl="0" indent="-200978">
              <a:lnSpc>
                <a:spcPct val="100000"/>
              </a:lnSpc>
              <a:spcBef>
                <a:spcPts val="600"/>
              </a:spcBef>
            </a:pPr>
            <a:endParaRPr lang="en-US" dirty="0">
              <a:solidFill>
                <a:schemeClr val="dk1"/>
              </a:solidFill>
            </a:endParaRPr>
          </a:p>
          <a:p>
            <a:pPr marL="1588" lvl="0" indent="0">
              <a:lnSpc>
                <a:spcPct val="100000"/>
              </a:lnSpc>
              <a:spcBef>
                <a:spcPts val="600"/>
              </a:spcBef>
              <a:buNone/>
            </a:pPr>
            <a:r>
              <a:rPr lang="en-US" dirty="0">
                <a:solidFill>
                  <a:schemeClr val="dk1"/>
                </a:solidFill>
              </a:rPr>
              <a:t>Demo file: </a:t>
            </a:r>
            <a:r>
              <a:rPr lang="en-US" dirty="0">
                <a:solidFill>
                  <a:schemeClr val="dk1"/>
                </a:solidFill>
                <a:latin typeface="Consolas" panose="020B0609020204030204" pitchFamily="49" charset="0"/>
              </a:rPr>
              <a:t>copilot-regex-demo.xlsx</a:t>
            </a:r>
          </a:p>
        </p:txBody>
      </p:sp>
      <p:sp>
        <p:nvSpPr>
          <p:cNvPr id="539" name="Google Shape;539;p75">
            <a:extLst>
              <a:ext uri="{FF2B5EF4-FFF2-40B4-BE49-F238E27FC236}">
                <a16:creationId xmlns:a16="http://schemas.microsoft.com/office/drawing/2014/main" id="{D0149A05-368E-9330-7B34-BD82223238F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541" name="Google Shape;541;p75">
            <a:extLst>
              <a:ext uri="{FF2B5EF4-FFF2-40B4-BE49-F238E27FC236}">
                <a16:creationId xmlns:a16="http://schemas.microsoft.com/office/drawing/2014/main" id="{D7973923-2A8B-0105-C752-9AF270046601}"/>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Regular Expressions with Copilot</a:t>
            </a:r>
            <a:endParaRPr dirty="0"/>
          </a:p>
        </p:txBody>
      </p:sp>
    </p:spTree>
    <p:extLst>
      <p:ext uri="{BB962C8B-B14F-4D97-AF65-F5344CB8AC3E}">
        <p14:creationId xmlns:p14="http://schemas.microsoft.com/office/powerpoint/2010/main" val="424075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77E93AC3-8D32-2201-058F-FA9E016BF60F}"/>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B33D08CC-5EA5-5E17-97F9-66ABBEDE14F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IV. Time Series and Text Analysis</a:t>
            </a:r>
            <a:endParaRPr dirty="0"/>
          </a:p>
        </p:txBody>
      </p:sp>
      <p:sp>
        <p:nvSpPr>
          <p:cNvPr id="538" name="Google Shape;538;p75">
            <a:extLst>
              <a:ext uri="{FF2B5EF4-FFF2-40B4-BE49-F238E27FC236}">
                <a16:creationId xmlns:a16="http://schemas.microsoft.com/office/drawing/2014/main" id="{7521598B-476A-CB5A-75A9-2D8ACDF8AE53}"/>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Explore basic text analysis visualizations (e.g. word clouds, frequency charts) </a:t>
            </a:r>
          </a:p>
          <a:p>
            <a:pPr marL="202566" lvl="0" indent="-200978">
              <a:lnSpc>
                <a:spcPct val="100000"/>
              </a:lnSpc>
              <a:spcBef>
                <a:spcPts val="600"/>
              </a:spcBef>
            </a:pPr>
            <a:r>
              <a:rPr lang="en-US" dirty="0">
                <a:solidFill>
                  <a:schemeClr val="dk1"/>
                </a:solidFill>
              </a:rPr>
              <a:t>Build a predictive model to classify review sentiments</a:t>
            </a:r>
          </a:p>
          <a:p>
            <a:pPr marL="202566" lvl="0" indent="-200978">
              <a:lnSpc>
                <a:spcPct val="100000"/>
              </a:lnSpc>
              <a:spcBef>
                <a:spcPts val="600"/>
              </a:spcBef>
            </a:pPr>
            <a:r>
              <a:rPr lang="en-US" dirty="0">
                <a:solidFill>
                  <a:schemeClr val="dk1"/>
                </a:solidFill>
              </a:rPr>
              <a:t>Evaluate the strengths and limitations of text analysis techniques like word clouds and sentiment prediction.</a:t>
            </a:r>
          </a:p>
          <a:p>
            <a:pPr marL="202566" lvl="0" indent="-200978">
              <a:lnSpc>
                <a:spcPct val="100000"/>
              </a:lnSpc>
              <a:spcBef>
                <a:spcPts val="600"/>
              </a:spcBef>
            </a:pPr>
            <a:endParaRPr lang="en-US" dirty="0">
              <a:solidFill>
                <a:schemeClr val="dk1"/>
              </a:solidFill>
            </a:endParaRPr>
          </a:p>
          <a:p>
            <a:pPr marL="202566" lvl="0" indent="-200978">
              <a:lnSpc>
                <a:spcPct val="100000"/>
              </a:lnSpc>
              <a:spcBef>
                <a:spcPts val="600"/>
              </a:spcBef>
            </a:pPr>
            <a:endParaRPr lang="en-US" dirty="0">
              <a:solidFill>
                <a:schemeClr val="dk1"/>
              </a:solidFill>
            </a:endParaRPr>
          </a:p>
          <a:p>
            <a:pPr marL="1588" lvl="0" indent="0">
              <a:lnSpc>
                <a:spcPct val="100000"/>
              </a:lnSpc>
              <a:spcBef>
                <a:spcPts val="600"/>
              </a:spcBef>
              <a:buNone/>
            </a:pPr>
            <a:r>
              <a:rPr lang="en-US" dirty="0">
                <a:solidFill>
                  <a:schemeClr val="dk1"/>
                </a:solidFill>
              </a:rPr>
              <a:t>Demo file: </a:t>
            </a:r>
            <a:r>
              <a:rPr lang="en-US" dirty="0">
                <a:solidFill>
                  <a:schemeClr val="dk1"/>
                </a:solidFill>
                <a:latin typeface="Consolas" panose="020B0609020204030204" pitchFamily="49" charset="0"/>
              </a:rPr>
              <a:t>copilot-text-demo.xlsx</a:t>
            </a:r>
            <a:endParaRPr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54CB3FBC-D908-DB4A-86A0-7E53E1AA52D8}"/>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541" name="Google Shape;541;p75">
            <a:extLst>
              <a:ext uri="{FF2B5EF4-FFF2-40B4-BE49-F238E27FC236}">
                <a16:creationId xmlns:a16="http://schemas.microsoft.com/office/drawing/2014/main" id="{4AEC27D5-FD7B-8EC8-E87B-CA63E36F390D}"/>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Text analysis with Copilot</a:t>
            </a:r>
            <a:endParaRPr dirty="0"/>
          </a:p>
        </p:txBody>
      </p:sp>
    </p:spTree>
    <p:extLst>
      <p:ext uri="{BB962C8B-B14F-4D97-AF65-F5344CB8AC3E}">
        <p14:creationId xmlns:p14="http://schemas.microsoft.com/office/powerpoint/2010/main" val="3898391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Objectives For Today</a:t>
            </a:r>
            <a:endParaRPr dirty="0"/>
          </a:p>
        </p:txBody>
      </p:sp>
      <p:sp>
        <p:nvSpPr>
          <p:cNvPr id="530" name="Google Shape;530;p74"/>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r>
              <a:rPr lang="en-US" dirty="0"/>
              <a:t>Master Python in Excel for enhanced data analysis with Copilot.</a:t>
            </a:r>
          </a:p>
          <a:p>
            <a:r>
              <a:rPr lang="en-US" dirty="0"/>
              <a:t>Automate PivotTables and data summaries using Python in Excel.</a:t>
            </a:r>
          </a:p>
          <a:p>
            <a:r>
              <a:rPr lang="en-US" dirty="0"/>
              <a:t>Create advanced visualizations with Python libraries in Excel.</a:t>
            </a:r>
          </a:p>
          <a:p>
            <a:r>
              <a:rPr lang="en-US" dirty="0"/>
              <a:t>Manage and analyze time series data in Excel using Python.</a:t>
            </a:r>
          </a:p>
          <a:p>
            <a:r>
              <a:rPr lang="en-US" dirty="0"/>
              <a:t>Process text data in Excel with Python for sentiment and keywords.</a:t>
            </a:r>
          </a:p>
          <a:p>
            <a:r>
              <a:rPr lang="en-US" dirty="0"/>
              <a:t>Validate Python and AI results in Excel for accuracy.</a:t>
            </a:r>
          </a:p>
          <a:p>
            <a:pPr marL="0" lvl="0" indent="0" algn="l" rtl="0">
              <a:lnSpc>
                <a:spcPct val="115000"/>
              </a:lnSpc>
              <a:spcBef>
                <a:spcPts val="0"/>
              </a:spcBef>
              <a:spcAft>
                <a:spcPts val="0"/>
              </a:spcAft>
              <a:buNone/>
            </a:pPr>
            <a:endParaRPr dirty="0"/>
          </a:p>
        </p:txBody>
      </p:sp>
      <p:sp>
        <p:nvSpPr>
          <p:cNvPr id="531" name="Google Shape;531;p74"/>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532" name="Google Shape;532;p74"/>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015FB5FF-7B2C-FEE0-0D76-A6D720740422}"/>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ED8A0B4-C6E2-780E-996B-9F8C767B4E7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91444F0D-E50F-02E5-6665-FC092E7F6958}"/>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copilot-text-time-series-exercise.xlsx</a:t>
            </a:r>
          </a:p>
          <a:p>
            <a:pPr marL="139700" lvl="0" indent="0" algn="l" rtl="0">
              <a:lnSpc>
                <a:spcPct val="100000"/>
              </a:lnSpc>
              <a:spcBef>
                <a:spcPts val="0"/>
              </a:spcBef>
              <a:spcAft>
                <a:spcPts val="0"/>
              </a:spcAft>
              <a:buSzPts val="1400"/>
              <a:buNone/>
            </a:pPr>
            <a:endParaRPr lang="en-US" dirty="0"/>
          </a:p>
          <a:p>
            <a:pPr>
              <a:lnSpc>
                <a:spcPct val="100000"/>
              </a:lnSpc>
            </a:pPr>
            <a:r>
              <a:rPr lang="en-US" dirty="0"/>
              <a:t>Analyze customer reviews across different time periods using this dataset</a:t>
            </a:r>
          </a:p>
          <a:p>
            <a:pPr>
              <a:lnSpc>
                <a:spcPct val="100000"/>
              </a:lnSpc>
            </a:pPr>
            <a:r>
              <a:rPr lang="en-US" dirty="0"/>
              <a:t>Use Copilot to visualize the top positive and negative sentiment words for each quarter</a:t>
            </a:r>
          </a:p>
          <a:p>
            <a:pPr>
              <a:lnSpc>
                <a:spcPct val="100000"/>
              </a:lnSpc>
            </a:pPr>
            <a:r>
              <a:rPr lang="en-US" dirty="0"/>
              <a:t>Ask Copilot to explain the strengths and limitations of this type of sentiment analysis.</a:t>
            </a:r>
            <a:endParaRPr dirty="0"/>
          </a:p>
        </p:txBody>
      </p:sp>
      <p:sp>
        <p:nvSpPr>
          <p:cNvPr id="548" name="Google Shape;548;p76">
            <a:extLst>
              <a:ext uri="{FF2B5EF4-FFF2-40B4-BE49-F238E27FC236}">
                <a16:creationId xmlns:a16="http://schemas.microsoft.com/office/drawing/2014/main" id="{76900D63-14F7-BDB8-B128-A91342BD8B7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20</a:t>
            </a:fld>
            <a:endParaRPr/>
          </a:p>
        </p:txBody>
      </p:sp>
      <p:sp>
        <p:nvSpPr>
          <p:cNvPr id="549" name="Google Shape;549;p76">
            <a:extLst>
              <a:ext uri="{FF2B5EF4-FFF2-40B4-BE49-F238E27FC236}">
                <a16:creationId xmlns:a16="http://schemas.microsoft.com/office/drawing/2014/main" id="{D4E03F0E-BEED-8AB6-23F6-507860C43883}"/>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Tracking customer reviews over time</a:t>
            </a:r>
            <a:endParaRPr dirty="0"/>
          </a:p>
        </p:txBody>
      </p:sp>
      <p:pic>
        <p:nvPicPr>
          <p:cNvPr id="4" name="Picture 3">
            <a:extLst>
              <a:ext uri="{FF2B5EF4-FFF2-40B4-BE49-F238E27FC236}">
                <a16:creationId xmlns:a16="http://schemas.microsoft.com/office/drawing/2014/main" id="{8F2AB57D-E5BB-A174-36D3-F77A1A1D0E8D}"/>
              </a:ext>
            </a:extLst>
          </p:cNvPr>
          <p:cNvPicPr>
            <a:picLocks noChangeAspect="1"/>
          </p:cNvPicPr>
          <p:nvPr/>
        </p:nvPicPr>
        <p:blipFill>
          <a:blip r:embed="rId3"/>
          <a:stretch>
            <a:fillRect/>
          </a:stretch>
        </p:blipFill>
        <p:spPr>
          <a:xfrm>
            <a:off x="5659581" y="2040656"/>
            <a:ext cx="3484344" cy="2378943"/>
          </a:xfrm>
          <a:prstGeom prst="rect">
            <a:avLst/>
          </a:prstGeom>
        </p:spPr>
      </p:pic>
    </p:spTree>
    <p:extLst>
      <p:ext uri="{BB962C8B-B14F-4D97-AF65-F5344CB8AC3E}">
        <p14:creationId xmlns:p14="http://schemas.microsoft.com/office/powerpoint/2010/main" val="8399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885D7BC9-F744-67C8-74E8-6C1E9844F50F}"/>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295BDEBC-6E7F-FEE6-3F67-7D8454C93A55}"/>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606347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C4C50CF6-D524-B0CD-BC10-E7112624B4DA}"/>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DA0A5A88-136A-FCB5-C174-E56A6C6F10E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V. Wrap-up and Q&amp;A</a:t>
            </a:r>
            <a:endParaRPr dirty="0"/>
          </a:p>
        </p:txBody>
      </p:sp>
      <p:sp>
        <p:nvSpPr>
          <p:cNvPr id="538" name="Google Shape;538;p75">
            <a:extLst>
              <a:ext uri="{FF2B5EF4-FFF2-40B4-BE49-F238E27FC236}">
                <a16:creationId xmlns:a16="http://schemas.microsoft.com/office/drawing/2014/main" id="{0FBF0D54-82D9-455C-88F4-A7FA8A0F6AE0}"/>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Techniques for validating and cross-checking AI-generated insights in Excel</a:t>
            </a:r>
          </a:p>
          <a:p>
            <a:pPr marL="202566" lvl="0" indent="-200978">
              <a:lnSpc>
                <a:spcPct val="100000"/>
              </a:lnSpc>
              <a:spcBef>
                <a:spcPts val="600"/>
              </a:spcBef>
            </a:pPr>
            <a:r>
              <a:rPr lang="en-US" dirty="0">
                <a:solidFill>
                  <a:schemeClr val="dk1"/>
                </a:solidFill>
              </a:rPr>
              <a:t>Key takeaways and lessons from today's session</a:t>
            </a:r>
          </a:p>
          <a:p>
            <a:pPr marL="202566" lvl="0" indent="-200978">
              <a:lnSpc>
                <a:spcPct val="100000"/>
              </a:lnSpc>
              <a:spcBef>
                <a:spcPts val="600"/>
              </a:spcBef>
            </a:pPr>
            <a:r>
              <a:rPr lang="en" dirty="0">
                <a:solidFill>
                  <a:schemeClr val="dk1"/>
                </a:solidFill>
              </a:rPr>
              <a:t>Recommended resources &amp; next steps </a:t>
            </a:r>
            <a:endParaRPr dirty="0">
              <a:solidFill>
                <a:schemeClr val="dk1"/>
              </a:solidFill>
            </a:endParaRPr>
          </a:p>
        </p:txBody>
      </p:sp>
      <p:sp>
        <p:nvSpPr>
          <p:cNvPr id="539" name="Google Shape;539;p75">
            <a:extLst>
              <a:ext uri="{FF2B5EF4-FFF2-40B4-BE49-F238E27FC236}">
                <a16:creationId xmlns:a16="http://schemas.microsoft.com/office/drawing/2014/main" id="{8FDFB5B3-A1EE-0DA5-5D8F-3C4810D1AB2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22</a:t>
            </a:fld>
            <a:endParaRPr/>
          </a:p>
        </p:txBody>
      </p:sp>
      <p:sp>
        <p:nvSpPr>
          <p:cNvPr id="541" name="Google Shape;541;p75">
            <a:extLst>
              <a:ext uri="{FF2B5EF4-FFF2-40B4-BE49-F238E27FC236}">
                <a16:creationId xmlns:a16="http://schemas.microsoft.com/office/drawing/2014/main" id="{201B8121-BDE8-3632-06CA-95689668A878}"/>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496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896E8EC-C027-50F1-1D46-63BB1D8EA9E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B4395B1C-A8A9-9571-0AAD-5227DB2E8F4D}"/>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Key Takeaways For Today</a:t>
            </a:r>
            <a:endParaRPr dirty="0"/>
          </a:p>
        </p:txBody>
      </p:sp>
      <p:sp>
        <p:nvSpPr>
          <p:cNvPr id="572" name="Google Shape;572;p79">
            <a:extLst>
              <a:ext uri="{FF2B5EF4-FFF2-40B4-BE49-F238E27FC236}">
                <a16:creationId xmlns:a16="http://schemas.microsoft.com/office/drawing/2014/main" id="{2F0182C0-B733-0BC4-B1E4-6403074E1C8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AI-powered Python in Excel is designed for experienced users, not beginners</a:t>
            </a:r>
          </a:p>
          <a:p>
            <a:pPr marL="457200" lvl="0" indent="-317500" algn="l" rtl="0">
              <a:lnSpc>
                <a:spcPct val="108000"/>
              </a:lnSpc>
              <a:spcBef>
                <a:spcPts val="0"/>
              </a:spcBef>
              <a:spcAft>
                <a:spcPts val="0"/>
              </a:spcAft>
              <a:buSzPts val="1400"/>
              <a:buChar char="●"/>
            </a:pPr>
            <a:r>
              <a:rPr lang="en-US" dirty="0"/>
              <a:t>Human analysts remain essential for oversight and interpretation</a:t>
            </a:r>
          </a:p>
          <a:p>
            <a:pPr marL="457200" lvl="0" indent="-317500" algn="l" rtl="0">
              <a:lnSpc>
                <a:spcPct val="108000"/>
              </a:lnSpc>
              <a:spcBef>
                <a:spcPts val="0"/>
              </a:spcBef>
              <a:spcAft>
                <a:spcPts val="0"/>
              </a:spcAft>
              <a:buSzPts val="1400"/>
              <a:buChar char="●"/>
            </a:pPr>
            <a:r>
              <a:rPr lang="en-US" dirty="0"/>
              <a:t>How could this shift reshape the future of data analytics?</a:t>
            </a:r>
          </a:p>
          <a:p>
            <a:pPr lvl="1">
              <a:lnSpc>
                <a:spcPct val="108000"/>
              </a:lnSpc>
              <a:spcBef>
                <a:spcPts val="0"/>
              </a:spcBef>
              <a:buChar char="●"/>
            </a:pPr>
            <a:r>
              <a:rPr lang="en-US" dirty="0"/>
              <a:t>Is this the beginning of the end for dashboard-centric “self-service BI”?</a:t>
            </a:r>
          </a:p>
          <a:p>
            <a:pPr lvl="1">
              <a:lnSpc>
                <a:spcPct val="108000"/>
              </a:lnSpc>
              <a:spcBef>
                <a:spcPts val="0"/>
              </a:spcBef>
              <a:buChar char="●"/>
            </a:pPr>
            <a:r>
              <a:rPr lang="en-US" dirty="0"/>
              <a:t>The rise of augmented analytics and the “citizen data scientist”</a:t>
            </a:r>
          </a:p>
        </p:txBody>
      </p:sp>
      <p:sp>
        <p:nvSpPr>
          <p:cNvPr id="573" name="Google Shape;573;p79">
            <a:extLst>
              <a:ext uri="{FF2B5EF4-FFF2-40B4-BE49-F238E27FC236}">
                <a16:creationId xmlns:a16="http://schemas.microsoft.com/office/drawing/2014/main" id="{5D6F23C4-D868-C78E-940B-4175CE7A2DC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574" name="Google Shape;574;p79">
            <a:extLst>
              <a:ext uri="{FF2B5EF4-FFF2-40B4-BE49-F238E27FC236}">
                <a16:creationId xmlns:a16="http://schemas.microsoft.com/office/drawing/2014/main" id="{9191B138-D227-8A32-71C3-6C0258B0002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591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9E2CC87E-C953-BD94-6B2C-2ACA1240E0AD}"/>
            </a:ext>
          </a:extLst>
        </p:cNvPr>
        <p:cNvGrpSpPr/>
        <p:nvPr/>
      </p:nvGrpSpPr>
      <p:grpSpPr>
        <a:xfrm>
          <a:off x="0" y="0"/>
          <a:ext cx="0" cy="0"/>
          <a:chOff x="0" y="0"/>
          <a:chExt cx="0" cy="0"/>
        </a:xfrm>
      </p:grpSpPr>
      <p:pic>
        <p:nvPicPr>
          <p:cNvPr id="3" name="Picture 2" descr="A person with a blue mask&#10;&#10;AI-generated content may be incorrect.">
            <a:extLst>
              <a:ext uri="{FF2B5EF4-FFF2-40B4-BE49-F238E27FC236}">
                <a16:creationId xmlns:a16="http://schemas.microsoft.com/office/drawing/2014/main" id="{D581B12C-E40C-93BC-898C-CAF8304D564A}"/>
              </a:ext>
            </a:extLst>
          </p:cNvPr>
          <p:cNvPicPr>
            <a:picLocks noChangeAspect="1"/>
          </p:cNvPicPr>
          <p:nvPr/>
        </p:nvPicPr>
        <p:blipFill>
          <a:blip r:embed="rId3"/>
          <a:srcRect l="25704" r="29233" b="8030"/>
          <a:stretch/>
        </p:blipFill>
        <p:spPr>
          <a:xfrm>
            <a:off x="6579476" y="1239825"/>
            <a:ext cx="1744717" cy="3560850"/>
          </a:xfrm>
          <a:prstGeom prst="rect">
            <a:avLst/>
          </a:prstGeom>
        </p:spPr>
      </p:pic>
      <p:sp>
        <p:nvSpPr>
          <p:cNvPr id="571" name="Google Shape;571;p79">
            <a:extLst>
              <a:ext uri="{FF2B5EF4-FFF2-40B4-BE49-F238E27FC236}">
                <a16:creationId xmlns:a16="http://schemas.microsoft.com/office/drawing/2014/main" id="{88A94A1E-76BA-7214-3171-FAC702ACD5B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Cross-checking AI-powered Excel</a:t>
            </a:r>
            <a:endParaRPr dirty="0"/>
          </a:p>
        </p:txBody>
      </p:sp>
      <p:sp>
        <p:nvSpPr>
          <p:cNvPr id="572" name="Google Shape;572;p79">
            <a:extLst>
              <a:ext uri="{FF2B5EF4-FFF2-40B4-BE49-F238E27FC236}">
                <a16:creationId xmlns:a16="http://schemas.microsoft.com/office/drawing/2014/main" id="{10F145F9-7CA2-40B6-67C5-B6F5D59F9C84}"/>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What processes can we follow to safeguard and cross-check our Python-Copilot-Excel workflow? </a:t>
            </a:r>
          </a:p>
          <a:p>
            <a:pPr lvl="1">
              <a:lnSpc>
                <a:spcPct val="108000"/>
              </a:lnSpc>
              <a:spcBef>
                <a:spcPts val="0"/>
              </a:spcBef>
              <a:buChar char="●"/>
            </a:pPr>
            <a:r>
              <a:rPr lang="en-US" dirty="0"/>
              <a:t>Resource: </a:t>
            </a:r>
            <a:r>
              <a:rPr lang="en-US" dirty="0">
                <a:hlinkClick r:id="rId4"/>
              </a:rPr>
              <a:t>https://stringfestanalytics.com/how-to-cross-check-ai-generated-insights-in-excel/</a:t>
            </a:r>
            <a:endParaRPr lang="en-US" dirty="0"/>
          </a:p>
          <a:p>
            <a:pPr lvl="1">
              <a:lnSpc>
                <a:spcPct val="108000"/>
              </a:lnSpc>
              <a:spcBef>
                <a:spcPts val="0"/>
              </a:spcBef>
              <a:buChar char="●"/>
            </a:pPr>
            <a:r>
              <a:rPr lang="en-US" dirty="0"/>
              <a:t>“Treat AI like an intern” </a:t>
            </a:r>
          </a:p>
        </p:txBody>
      </p:sp>
      <p:sp>
        <p:nvSpPr>
          <p:cNvPr id="573" name="Google Shape;573;p79">
            <a:extLst>
              <a:ext uri="{FF2B5EF4-FFF2-40B4-BE49-F238E27FC236}">
                <a16:creationId xmlns:a16="http://schemas.microsoft.com/office/drawing/2014/main" id="{40C4FD59-D0EC-B1E8-29CC-C8F1279B7E4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574" name="Google Shape;574;p79">
            <a:extLst>
              <a:ext uri="{FF2B5EF4-FFF2-40B4-BE49-F238E27FC236}">
                <a16:creationId xmlns:a16="http://schemas.microsoft.com/office/drawing/2014/main" id="{AC20FF68-3FEB-F965-2EEE-0AA6BD63E02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20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Recommended Resources</a:t>
            </a:r>
            <a:endParaRPr dirty="0"/>
          </a:p>
        </p:txBody>
      </p:sp>
      <p:sp>
        <p:nvSpPr>
          <p:cNvPr id="590" name="Google Shape;590;p82"/>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Read </a:t>
            </a:r>
            <a:r>
              <a:rPr lang="en-US" i="1" dirty="0">
                <a:hlinkClick r:id="rId3"/>
              </a:rPr>
              <a:t>Python for Excel: A Modern Environment for Automation and Data Analysis</a:t>
            </a:r>
            <a:r>
              <a:rPr lang="en-US" dirty="0"/>
              <a:t> (book)</a:t>
            </a:r>
          </a:p>
          <a:p>
            <a:r>
              <a:rPr lang="en-US" dirty="0"/>
              <a:t>Attend </a:t>
            </a:r>
            <a:r>
              <a:rPr lang="en-US" i="1" dirty="0">
                <a:hlinkClick r:id="rId4"/>
              </a:rPr>
              <a:t>Write Python Code with ChatGPT and Claude</a:t>
            </a:r>
            <a:r>
              <a:rPr lang="en-US" dirty="0"/>
              <a:t> (live online course by Trey Hunner)</a:t>
            </a:r>
          </a:p>
          <a:p>
            <a:r>
              <a:rPr lang="en-US" dirty="0"/>
              <a:t>Attend </a:t>
            </a:r>
            <a:r>
              <a:rPr lang="en-US" i="1" dirty="0">
                <a:hlinkClick r:id="rId5"/>
              </a:rPr>
              <a:t>Generative AI Essentials with ChatGPT, Copilot, and Gemini</a:t>
            </a:r>
            <a:r>
              <a:rPr lang="en-US" dirty="0"/>
              <a:t> (live online course by Aamir Lakhani)</a:t>
            </a:r>
          </a:p>
        </p:txBody>
      </p:sp>
      <p:sp>
        <p:nvSpPr>
          <p:cNvPr id="591" name="Google Shape;591;p82"/>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593" name="Google Shape;593;p82"/>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Available on O’Reilly Online Learning: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934B8D9-0EA4-9322-D120-AEE880B45E99}"/>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3E068014-A85C-138E-7949-CE58C7B3473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Takeaways</a:t>
            </a:r>
            <a:endParaRPr/>
          </a:p>
        </p:txBody>
      </p:sp>
      <p:sp>
        <p:nvSpPr>
          <p:cNvPr id="590" name="Google Shape;590;p82">
            <a:extLst>
              <a:ext uri="{FF2B5EF4-FFF2-40B4-BE49-F238E27FC236}">
                <a16:creationId xmlns:a16="http://schemas.microsoft.com/office/drawing/2014/main" id="{FB76A1D7-B0A4-2974-4B31-B1E7132B20BF}"/>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hlinkClick r:id="rId3"/>
              </a:rPr>
              <a:t>stringfestanalytics.com</a:t>
            </a:r>
            <a:r>
              <a:rPr lang="en-US" dirty="0"/>
              <a:t>: Subscribe for more content and updates</a:t>
            </a:r>
          </a:p>
          <a:p>
            <a:pPr lvl="1"/>
            <a:r>
              <a:rPr lang="en-US" dirty="0"/>
              <a:t>Check </a:t>
            </a:r>
            <a:r>
              <a:rPr lang="en-US" dirty="0">
                <a:latin typeface="Consolas" panose="020B0609020204030204" pitchFamily="49" charset="0"/>
              </a:rPr>
              <a:t>ai-powered-python-in-excel-resources.docx</a:t>
            </a:r>
            <a:r>
              <a:rPr lang="en-US" dirty="0"/>
              <a:t> in your resource folder for a series of curated posts on this topic</a:t>
            </a:r>
          </a:p>
          <a:p>
            <a:r>
              <a:rPr lang="en-US" dirty="0">
                <a:hlinkClick r:id="rId4"/>
              </a:rPr>
              <a:t>linkedin.com/in/gjmount</a:t>
            </a:r>
            <a:r>
              <a:rPr lang="en-US" dirty="0"/>
              <a:t>: Follow for all things analytics in modern Excel</a:t>
            </a:r>
          </a:p>
        </p:txBody>
      </p:sp>
      <p:sp>
        <p:nvSpPr>
          <p:cNvPr id="591" name="Google Shape;591;p82">
            <a:extLst>
              <a:ext uri="{FF2B5EF4-FFF2-40B4-BE49-F238E27FC236}">
                <a16:creationId xmlns:a16="http://schemas.microsoft.com/office/drawing/2014/main" id="{7DF7F4AF-C973-E734-16A3-9D9622ED9442}"/>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0FE583A9-5FE5-D616-9068-E5ACD820138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26</a:t>
            </a:fld>
            <a:endParaRPr/>
          </a:p>
        </p:txBody>
      </p:sp>
      <p:sp>
        <p:nvSpPr>
          <p:cNvPr id="593" name="Google Shape;593;p82">
            <a:extLst>
              <a:ext uri="{FF2B5EF4-FFF2-40B4-BE49-F238E27FC236}">
                <a16:creationId xmlns:a16="http://schemas.microsoft.com/office/drawing/2014/main" id="{2758378E-B80D-03BA-2418-F6DB94FC8E7B}"/>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 in touch</a:t>
            </a:r>
            <a:endParaRPr dirty="0"/>
          </a:p>
        </p:txBody>
      </p:sp>
    </p:spTree>
    <p:extLst>
      <p:ext uri="{BB962C8B-B14F-4D97-AF65-F5344CB8AC3E}">
        <p14:creationId xmlns:p14="http://schemas.microsoft.com/office/powerpoint/2010/main" val="580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EE9C93C-5F85-9A3E-861D-B0C9FF65F730}"/>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12DAA82E-F6B2-70AE-EC45-FC6596F69F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Takeaways</a:t>
            </a:r>
            <a:endParaRPr dirty="0"/>
          </a:p>
        </p:txBody>
      </p:sp>
      <p:sp>
        <p:nvSpPr>
          <p:cNvPr id="590" name="Google Shape;590;p82">
            <a:extLst>
              <a:ext uri="{FF2B5EF4-FFF2-40B4-BE49-F238E27FC236}">
                <a16:creationId xmlns:a16="http://schemas.microsoft.com/office/drawing/2014/main" id="{AE1F503B-40C9-9DAD-B29D-5CB1D927EC60}"/>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A quick survey will appear on your screen soon… we’d love to hear your thoughts</a:t>
            </a:r>
          </a:p>
          <a:p>
            <a:r>
              <a:rPr lang="en-US" dirty="0"/>
              <a:t>You’ll receive a recording via email within 24-48 hours.  </a:t>
            </a:r>
          </a:p>
          <a:p>
            <a:r>
              <a:rPr lang="en-US" dirty="0"/>
              <a:t>Thanks so much for joining -- hope to see you at future events!</a:t>
            </a:r>
          </a:p>
        </p:txBody>
      </p:sp>
      <p:sp>
        <p:nvSpPr>
          <p:cNvPr id="591" name="Google Shape;591;p82">
            <a:extLst>
              <a:ext uri="{FF2B5EF4-FFF2-40B4-BE49-F238E27FC236}">
                <a16:creationId xmlns:a16="http://schemas.microsoft.com/office/drawing/2014/main" id="{0FDEA4D7-A21A-3B76-FB0B-FB4D07511C9B}"/>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5370CDB2-61AE-374B-078F-C855323A6202}"/>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593" name="Google Shape;593;p82">
            <a:extLst>
              <a:ext uri="{FF2B5EF4-FFF2-40B4-BE49-F238E27FC236}">
                <a16:creationId xmlns:a16="http://schemas.microsoft.com/office/drawing/2014/main" id="{C365D033-3D3C-D97A-ADFF-A62C80A1076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Next steps</a:t>
            </a:r>
            <a:endParaRPr dirty="0"/>
          </a:p>
        </p:txBody>
      </p:sp>
    </p:spTree>
    <p:extLst>
      <p:ext uri="{BB962C8B-B14F-4D97-AF65-F5344CB8AC3E}">
        <p14:creationId xmlns:p14="http://schemas.microsoft.com/office/powerpoint/2010/main" val="1278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0"/>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extLst>
      <p:ext uri="{BB962C8B-B14F-4D97-AF65-F5344CB8AC3E}">
        <p14:creationId xmlns:p14="http://schemas.microsoft.com/office/powerpoint/2010/main" val="3542854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7D7BCACC-26AC-EABA-151E-63525B8D637D}"/>
            </a:ext>
          </a:extLst>
        </p:cNvPr>
        <p:cNvGrpSpPr/>
        <p:nvPr/>
      </p:nvGrpSpPr>
      <p:grpSpPr>
        <a:xfrm>
          <a:off x="0" y="0"/>
          <a:ext cx="0" cy="0"/>
          <a:chOff x="0" y="0"/>
          <a:chExt cx="0" cy="0"/>
        </a:xfrm>
      </p:grpSpPr>
      <p:sp>
        <p:nvSpPr>
          <p:cNvPr id="529" name="Google Shape;529;p74">
            <a:extLst>
              <a:ext uri="{FF2B5EF4-FFF2-40B4-BE49-F238E27FC236}">
                <a16:creationId xmlns:a16="http://schemas.microsoft.com/office/drawing/2014/main" id="{6F5DE33B-F28A-FC5E-1A86-8D37EB34909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Schedule For Today</a:t>
            </a:r>
            <a:endParaRPr dirty="0"/>
          </a:p>
        </p:txBody>
      </p:sp>
      <p:sp>
        <p:nvSpPr>
          <p:cNvPr id="530" name="Google Shape;530;p74">
            <a:extLst>
              <a:ext uri="{FF2B5EF4-FFF2-40B4-BE49-F238E27FC236}">
                <a16:creationId xmlns:a16="http://schemas.microsoft.com/office/drawing/2014/main" id="{A761C364-1425-8E83-4576-7D0F52F4C57E}"/>
              </a:ext>
            </a:extLst>
          </p:cNvPr>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marL="457200" lvl="0" indent="-317500" algn="l" rtl="0">
              <a:lnSpc>
                <a:spcPct val="115000"/>
              </a:lnSpc>
              <a:spcBef>
                <a:spcPts val="0"/>
              </a:spcBef>
              <a:spcAft>
                <a:spcPts val="0"/>
              </a:spcAft>
              <a:buSzPts val="1400"/>
              <a:buChar char="●"/>
            </a:pPr>
            <a:r>
              <a:rPr lang="en-US" dirty="0"/>
              <a:t>Module 1: Excel Essentials for AI</a:t>
            </a:r>
          </a:p>
          <a:p>
            <a:pPr marL="457200" lvl="0" indent="-317500" algn="l" rtl="0">
              <a:lnSpc>
                <a:spcPct val="115000"/>
              </a:lnSpc>
              <a:spcBef>
                <a:spcPts val="0"/>
              </a:spcBef>
              <a:spcAft>
                <a:spcPts val="0"/>
              </a:spcAft>
              <a:buSzPts val="1400"/>
              <a:buChar char="●"/>
            </a:pPr>
            <a:r>
              <a:rPr lang="en-US" dirty="0"/>
              <a:t>Module 2: Introduction to Copilot in Excel</a:t>
            </a:r>
          </a:p>
          <a:p>
            <a:pPr marL="457200" lvl="0" indent="-317500" algn="l" rtl="0">
              <a:lnSpc>
                <a:spcPct val="115000"/>
              </a:lnSpc>
              <a:spcBef>
                <a:spcPts val="0"/>
              </a:spcBef>
              <a:spcAft>
                <a:spcPts val="0"/>
              </a:spcAft>
              <a:buSzPts val="1400"/>
              <a:buChar char="●"/>
            </a:pPr>
            <a:r>
              <a:rPr lang="en-US" dirty="0"/>
              <a:t>Module 3: Data Visualization and PivotTables</a:t>
            </a:r>
          </a:p>
          <a:p>
            <a:pPr marL="457200" lvl="0" indent="-317500" algn="l" rtl="0">
              <a:lnSpc>
                <a:spcPct val="115000"/>
              </a:lnSpc>
              <a:spcBef>
                <a:spcPts val="0"/>
              </a:spcBef>
              <a:spcAft>
                <a:spcPts val="0"/>
              </a:spcAft>
              <a:buSzPts val="1400"/>
              <a:buChar char="●"/>
            </a:pPr>
            <a:r>
              <a:rPr lang="en-US" dirty="0"/>
              <a:t>Module 4: Time Series and Text Analysis</a:t>
            </a:r>
          </a:p>
          <a:p>
            <a:pPr marL="457200" lvl="0" indent="-317500" algn="l" rtl="0">
              <a:lnSpc>
                <a:spcPct val="115000"/>
              </a:lnSpc>
              <a:spcBef>
                <a:spcPts val="0"/>
              </a:spcBef>
              <a:spcAft>
                <a:spcPts val="0"/>
              </a:spcAft>
              <a:buSzPts val="1400"/>
              <a:buChar char="●"/>
            </a:pPr>
            <a:r>
              <a:rPr lang="en-US" dirty="0"/>
              <a:t>Module 5: Wrap-Up and Q&amp;A</a:t>
            </a:r>
            <a:endParaRPr dirty="0"/>
          </a:p>
        </p:txBody>
      </p:sp>
      <p:sp>
        <p:nvSpPr>
          <p:cNvPr id="531" name="Google Shape;531;p74">
            <a:extLst>
              <a:ext uri="{FF2B5EF4-FFF2-40B4-BE49-F238E27FC236}">
                <a16:creationId xmlns:a16="http://schemas.microsoft.com/office/drawing/2014/main" id="{8E9B6134-71BE-34C1-1CA8-38770D93B06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532" name="Google Shape;532;p74">
            <a:extLst>
              <a:ext uri="{FF2B5EF4-FFF2-40B4-BE49-F238E27FC236}">
                <a16:creationId xmlns:a16="http://schemas.microsoft.com/office/drawing/2014/main" id="{3550B1AB-0878-D90B-0750-54920D42713E}"/>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p7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Poll: What will you ask attendees?</a:t>
            </a:r>
            <a:endParaRPr/>
          </a:p>
        </p:txBody>
      </p:sp>
      <p:sp>
        <p:nvSpPr>
          <p:cNvPr id="555" name="Google Shape;555;p77"/>
          <p:cNvSpPr txBox="1">
            <a:spLocks noGrp="1"/>
          </p:cNvSpPr>
          <p:nvPr>
            <p:ph type="body" idx="1"/>
          </p:nvPr>
        </p:nvSpPr>
        <p:spPr>
          <a:xfrm>
            <a:off x="506875" y="1878975"/>
            <a:ext cx="5968200" cy="2921700"/>
          </a:xfrm>
          <a:prstGeom prst="rect">
            <a:avLst/>
          </a:prstGeom>
          <a:noFill/>
          <a:ln>
            <a:noFill/>
          </a:ln>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a:t>Polls are a great way to check in with attendees! You can ask them about their </a:t>
            </a:r>
            <a:r>
              <a:rPr lang="en" b="1"/>
              <a:t>opinions</a:t>
            </a:r>
            <a:r>
              <a:rPr lang="en"/>
              <a:t>, </a:t>
            </a:r>
            <a:r>
              <a:rPr lang="en" b="1"/>
              <a:t>experience level</a:t>
            </a:r>
            <a:r>
              <a:rPr lang="en"/>
              <a:t>, or </a:t>
            </a:r>
            <a:r>
              <a:rPr lang="en" b="1"/>
              <a:t>quiz their knowledge</a:t>
            </a:r>
            <a:r>
              <a:rPr lang="en"/>
              <a:t>. We find that 1-3 poll questions per hour is best.</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Poll answer 1</a:t>
            </a:r>
            <a:endParaRPr/>
          </a:p>
          <a:p>
            <a:pPr marL="457200" lvl="0" indent="-317500" algn="l" rtl="0">
              <a:lnSpc>
                <a:spcPct val="115000"/>
              </a:lnSpc>
              <a:spcBef>
                <a:spcPts val="0"/>
              </a:spcBef>
              <a:spcAft>
                <a:spcPts val="0"/>
              </a:spcAft>
              <a:buSzPts val="1400"/>
              <a:buChar char="●"/>
            </a:pPr>
            <a:r>
              <a:rPr lang="en"/>
              <a:t>Poll answer 2</a:t>
            </a:r>
            <a:endParaRPr/>
          </a:p>
          <a:p>
            <a:pPr marL="457200" lvl="0" indent="-317500" algn="l" rtl="0">
              <a:lnSpc>
                <a:spcPct val="115000"/>
              </a:lnSpc>
              <a:spcBef>
                <a:spcPts val="0"/>
              </a:spcBef>
              <a:spcAft>
                <a:spcPts val="0"/>
              </a:spcAft>
              <a:buSzPts val="1400"/>
              <a:buChar char="●"/>
            </a:pPr>
            <a:r>
              <a:rPr lang="en"/>
              <a:t>Poll answer 3</a:t>
            </a:r>
            <a:endParaRPr/>
          </a:p>
        </p:txBody>
      </p:sp>
      <p:sp>
        <p:nvSpPr>
          <p:cNvPr id="556" name="Google Shape;556;p77"/>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557" name="Google Shape;557;p77"/>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81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7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
              <a:t>What should attendees think about? Ask a prompt question that attendees can answer in the group chat.</a:t>
            </a:r>
            <a:endParaRPr/>
          </a:p>
        </p:txBody>
      </p:sp>
      <p:sp>
        <p:nvSpPr>
          <p:cNvPr id="573" name="Google Shape;573;p7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574" name="Google Shape;574;p79"/>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33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in Excel? </a:t>
            </a:r>
          </a:p>
          <a:p>
            <a:pPr lvl="1">
              <a:spcBef>
                <a:spcPts val="1200"/>
              </a:spcBef>
              <a:buChar char="●"/>
            </a:pPr>
            <a:r>
              <a:rPr lang="en-US" dirty="0">
                <a:solidFill>
                  <a:schemeClr val="dk1"/>
                </a:solidFill>
              </a:rPr>
              <a:t>Home &gt; Copilot</a:t>
            </a:r>
            <a:endParaRPr dirty="0"/>
          </a:p>
        </p:txBody>
      </p:sp>
      <p:sp>
        <p:nvSpPr>
          <p:cNvPr id="564" name="Google Shape;564;p7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65" name="Google Shape;565;p78"/>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F194EDD-236A-F1FD-8BD9-677C2ED0F6E5}"/>
              </a:ext>
            </a:extLst>
          </p:cNvPr>
          <p:cNvPicPr>
            <a:picLocks noChangeAspect="1"/>
          </p:cNvPicPr>
          <p:nvPr/>
        </p:nvPicPr>
        <p:blipFill>
          <a:blip r:embed="rId4"/>
          <a:stretch>
            <a:fillRect/>
          </a:stretch>
        </p:blipFill>
        <p:spPr>
          <a:xfrm>
            <a:off x="1350579" y="3621534"/>
            <a:ext cx="6723161" cy="12341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128DE2A-D5DA-E9F0-F7C8-4503DBE591BF}"/>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91E8A28A-1874-8FFE-61AA-0AAC28C22BBC}"/>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C3CBE143-FE80-436D-095B-3DB9CDFA63F7}"/>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Python in Excel? </a:t>
            </a:r>
          </a:p>
          <a:p>
            <a:pPr lvl="1">
              <a:spcBef>
                <a:spcPts val="1200"/>
              </a:spcBef>
              <a:buChar char="●"/>
            </a:pPr>
            <a:r>
              <a:rPr lang="en-US" dirty="0">
                <a:solidFill>
                  <a:schemeClr val="dk1"/>
                </a:solidFill>
              </a:rPr>
              <a:t>Formulas &gt; Python</a:t>
            </a:r>
            <a:endParaRPr dirty="0"/>
          </a:p>
        </p:txBody>
      </p:sp>
      <p:sp>
        <p:nvSpPr>
          <p:cNvPr id="564" name="Google Shape;564;p78">
            <a:extLst>
              <a:ext uri="{FF2B5EF4-FFF2-40B4-BE49-F238E27FC236}">
                <a16:creationId xmlns:a16="http://schemas.microsoft.com/office/drawing/2014/main" id="{DE347E98-E11B-22E4-236C-09003F81F758}"/>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565" name="Google Shape;565;p78">
            <a:extLst>
              <a:ext uri="{FF2B5EF4-FFF2-40B4-BE49-F238E27FC236}">
                <a16:creationId xmlns:a16="http://schemas.microsoft.com/office/drawing/2014/main" id="{02CA0C1D-120B-34CC-5460-B96E326148FC}"/>
              </a:ext>
            </a:extLst>
          </p:cNvPr>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2DDE68F3-842D-F321-C7C8-CCE3B388D53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E737D95-4B9F-3F95-D366-62614A095ED5}"/>
              </a:ext>
            </a:extLst>
          </p:cNvPr>
          <p:cNvPicPr>
            <a:picLocks noChangeAspect="1"/>
          </p:cNvPicPr>
          <p:nvPr/>
        </p:nvPicPr>
        <p:blipFill>
          <a:blip r:embed="rId4"/>
          <a:stretch>
            <a:fillRect/>
          </a:stretch>
        </p:blipFill>
        <p:spPr>
          <a:xfrm>
            <a:off x="2068221" y="3654016"/>
            <a:ext cx="4933986" cy="1276359"/>
          </a:xfrm>
          <a:prstGeom prst="rect">
            <a:avLst/>
          </a:prstGeom>
        </p:spPr>
      </p:pic>
    </p:spTree>
    <p:extLst>
      <p:ext uri="{BB962C8B-B14F-4D97-AF65-F5344CB8AC3E}">
        <p14:creationId xmlns:p14="http://schemas.microsoft.com/office/powerpoint/2010/main" val="372238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 Excel Essentials for AI</a:t>
            </a:r>
            <a:endParaRPr dirty="0"/>
          </a:p>
        </p:txBody>
      </p:sp>
      <p:sp>
        <p:nvSpPr>
          <p:cNvPr id="538" name="Google Shape;538;p75"/>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US" dirty="0">
                <a:solidFill>
                  <a:schemeClr val="dk1"/>
                </a:solidFill>
              </a:rPr>
              <a:t>Data import with Power Query</a:t>
            </a:r>
          </a:p>
          <a:p>
            <a:pPr marL="202566" lvl="0" indent="-200978" algn="l" rtl="0">
              <a:lnSpc>
                <a:spcPct val="100000"/>
              </a:lnSpc>
              <a:spcBef>
                <a:spcPts val="600"/>
              </a:spcBef>
              <a:spcAft>
                <a:spcPts val="0"/>
              </a:spcAft>
              <a:buSzPts val="1600"/>
              <a:buChar char="●"/>
            </a:pPr>
            <a:r>
              <a:rPr lang="en-US" dirty="0">
                <a:solidFill>
                  <a:schemeClr val="dk1"/>
                </a:solidFill>
              </a:rPr>
              <a:t>Data preview with linked data types</a:t>
            </a:r>
          </a:p>
          <a:p>
            <a:pPr marL="202566" lvl="0" indent="-200978" algn="l" rtl="0">
              <a:lnSpc>
                <a:spcPct val="100000"/>
              </a:lnSpc>
              <a:spcBef>
                <a:spcPts val="600"/>
              </a:spcBef>
              <a:spcAft>
                <a:spcPts val="0"/>
              </a:spcAft>
              <a:buSzPts val="1600"/>
              <a:buChar char="●"/>
            </a:pPr>
            <a:r>
              <a:rPr lang="en-US" dirty="0">
                <a:solidFill>
                  <a:schemeClr val="dk1"/>
                </a:solidFill>
              </a:rPr>
              <a:t>Structured references with Excel tables</a:t>
            </a:r>
          </a:p>
          <a:p>
            <a:pPr marL="202566" lvl="0" indent="-200978" algn="l" rtl="0">
              <a:lnSpc>
                <a:spcPct val="100000"/>
              </a:lnSpc>
              <a:spcBef>
                <a:spcPts val="600"/>
              </a:spcBef>
              <a:spcAft>
                <a:spcPts val="0"/>
              </a:spcAft>
              <a:buSzPts val="1600"/>
              <a:buChar char="●"/>
            </a:pPr>
            <a:r>
              <a:rPr lang="en-US" dirty="0">
                <a:solidFill>
                  <a:schemeClr val="dk1"/>
                </a:solidFill>
              </a:rPr>
              <a:t>Mixing Python and Excel operations with dynamic arrays</a:t>
            </a:r>
          </a:p>
          <a:p>
            <a:pPr marL="202566" lvl="0" indent="-200978" algn="l" rtl="0">
              <a:lnSpc>
                <a:spcPct val="100000"/>
              </a:lnSpc>
              <a:spcBef>
                <a:spcPts val="600"/>
              </a:spcBef>
              <a:spcAft>
                <a:spcPts val="0"/>
              </a:spcAft>
              <a:buSzPts val="1600"/>
              <a:buChar char="●"/>
            </a:pPr>
            <a:r>
              <a:rPr lang="en-US" dirty="0">
                <a:solidFill>
                  <a:schemeClr val="dk1"/>
                </a:solidFill>
              </a:rPr>
              <a:t>Creating, resizing, and referencing Python plots with images in cells</a:t>
            </a:r>
          </a:p>
          <a:p>
            <a:pPr marL="202566" lvl="0" indent="-200978" algn="l" rtl="0">
              <a:lnSpc>
                <a:spcPct val="100000"/>
              </a:lnSpc>
              <a:spcBef>
                <a:spcPts val="600"/>
              </a:spcBef>
              <a:spcAft>
                <a:spcPts val="0"/>
              </a:spcAft>
              <a:buSzPts val="1600"/>
              <a:buChar char="●"/>
            </a:pPr>
            <a:endParaRPr lang="en-US" dirty="0">
              <a:solidFill>
                <a:schemeClr val="dk1"/>
              </a:solidFill>
            </a:endParaRPr>
          </a:p>
          <a:p>
            <a:pPr marL="1588" lvl="0" indent="0" algn="l" rtl="0">
              <a:lnSpc>
                <a:spcPct val="100000"/>
              </a:lnSpc>
              <a:spcBef>
                <a:spcPts val="600"/>
              </a:spcBef>
              <a:spcAft>
                <a:spcPts val="0"/>
              </a:spcAft>
              <a:buSzPts val="1600"/>
              <a:buNone/>
            </a:pPr>
            <a:r>
              <a:rPr lang="en-US" dirty="0">
                <a:solidFill>
                  <a:schemeClr val="dk1"/>
                </a:solidFill>
              </a:rPr>
              <a:t>Demo file: </a:t>
            </a:r>
            <a:r>
              <a:rPr lang="en-US" dirty="0">
                <a:solidFill>
                  <a:schemeClr val="dk1"/>
                </a:solidFill>
                <a:latin typeface="Consolas" panose="020B0609020204030204" pitchFamily="49" charset="0"/>
              </a:rPr>
              <a:t>python-in-excel-features-demo.xlsx</a:t>
            </a:r>
            <a:endParaRPr dirty="0">
              <a:solidFill>
                <a:schemeClr val="dk1"/>
              </a:solidFill>
              <a:latin typeface="Consolas" panose="020B0609020204030204" pitchFamily="49" charset="0"/>
            </a:endParaRPr>
          </a:p>
        </p:txBody>
      </p:sp>
      <p:sp>
        <p:nvSpPr>
          <p:cNvPr id="539" name="Google Shape;539;p75"/>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541" name="Google Shape;541;p75"/>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Excel features does Python in Excel depend on?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wholesale-customers.csv</a:t>
            </a:r>
            <a:r>
              <a:rPr lang="en-US" dirty="0"/>
              <a:t> </a:t>
            </a:r>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Import into Excel via Power Query (Get Data &gt; From File &gt; From Text/CSV)</a:t>
            </a:r>
          </a:p>
          <a:p>
            <a:pPr marL="457200" lvl="0" indent="-317500" algn="l" rtl="0">
              <a:lnSpc>
                <a:spcPct val="100000"/>
              </a:lnSpc>
              <a:spcBef>
                <a:spcPts val="0"/>
              </a:spcBef>
              <a:spcAft>
                <a:spcPts val="0"/>
              </a:spcAft>
              <a:buSzPts val="1400"/>
              <a:buAutoNum type="arabicPeriod"/>
            </a:pPr>
            <a:r>
              <a:rPr lang="en-US" dirty="0"/>
              <a:t>Unpivot the Fresh through </a:t>
            </a:r>
            <a:r>
              <a:rPr lang="en-US" dirty="0" err="1"/>
              <a:t>Delicassen</a:t>
            </a:r>
            <a:r>
              <a:rPr lang="en-US" dirty="0"/>
              <a:t> [</a:t>
            </a:r>
            <a:r>
              <a:rPr lang="en-US" i="1" dirty="0"/>
              <a:t>sic</a:t>
            </a:r>
            <a:r>
              <a:rPr lang="en-US" dirty="0"/>
              <a:t>] columns</a:t>
            </a:r>
          </a:p>
          <a:p>
            <a:pPr>
              <a:lnSpc>
                <a:spcPct val="100000"/>
              </a:lnSpc>
              <a:buAutoNum type="arabicPeriod"/>
            </a:pPr>
            <a:r>
              <a:rPr lang="en-US" dirty="0"/>
              <a:t>Load as connection into Python in Excel</a:t>
            </a:r>
          </a:p>
          <a:p>
            <a:pPr>
              <a:lnSpc>
                <a:spcPct val="100000"/>
              </a:lnSpc>
              <a:buAutoNum type="arabicPeriod"/>
            </a:pPr>
            <a:r>
              <a:rPr lang="en-US" dirty="0"/>
              <a:t>Preview the data with a linked data type</a:t>
            </a:r>
          </a:p>
          <a:p>
            <a:pPr>
              <a:lnSpc>
                <a:spcPct val="100000"/>
              </a:lnSpc>
              <a:buAutoNum type="arabicPeriod"/>
            </a:pPr>
            <a:r>
              <a:rPr lang="en-US" dirty="0"/>
              <a:t>Count the number of nonblank cells in the preview area with a spill operator</a:t>
            </a:r>
            <a:endParaRPr dirty="0"/>
          </a:p>
          <a:p>
            <a:pPr marL="0" lvl="0" indent="0" algn="l" rtl="0">
              <a:lnSpc>
                <a:spcPct val="115000"/>
              </a:lnSpc>
              <a:spcBef>
                <a:spcPts val="0"/>
              </a:spcBef>
              <a:spcAft>
                <a:spcPts val="1000"/>
              </a:spcAft>
              <a:buSzPts val="1400"/>
              <a:buNone/>
            </a:pPr>
            <a:endParaRPr dirty="0"/>
          </a:p>
        </p:txBody>
      </p:sp>
      <p:sp>
        <p:nvSpPr>
          <p:cNvPr id="548" name="Google Shape;548;p76"/>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549" name="Google Shape;549;p76"/>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Import &amp; transform Wholesale Customers for Python in Excel</a:t>
            </a:r>
            <a:endParaRPr dirty="0"/>
          </a:p>
        </p:txBody>
      </p:sp>
      <p:pic>
        <p:nvPicPr>
          <p:cNvPr id="3" name="Picture 2">
            <a:extLst>
              <a:ext uri="{FF2B5EF4-FFF2-40B4-BE49-F238E27FC236}">
                <a16:creationId xmlns:a16="http://schemas.microsoft.com/office/drawing/2014/main" id="{4487E0A3-38A0-F839-6D2B-88E1B429F862}"/>
              </a:ext>
            </a:extLst>
          </p:cNvPr>
          <p:cNvPicPr>
            <a:picLocks noChangeAspect="1"/>
          </p:cNvPicPr>
          <p:nvPr/>
        </p:nvPicPr>
        <p:blipFill>
          <a:blip r:embed="rId3"/>
          <a:stretch>
            <a:fillRect/>
          </a:stretch>
        </p:blipFill>
        <p:spPr>
          <a:xfrm>
            <a:off x="5678302" y="2023121"/>
            <a:ext cx="3467703" cy="24449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0FC9C596-A6D1-A5AB-8F82-CE6187B1B1B1}"/>
            </a:ext>
          </a:extLst>
        </p:cNvPr>
        <p:cNvGrpSpPr/>
        <p:nvPr/>
      </p:nvGrpSpPr>
      <p:grpSpPr>
        <a:xfrm>
          <a:off x="0" y="0"/>
          <a:ext cx="0" cy="0"/>
          <a:chOff x="0" y="0"/>
          <a:chExt cx="0" cy="0"/>
        </a:xfrm>
      </p:grpSpPr>
      <p:sp>
        <p:nvSpPr>
          <p:cNvPr id="537" name="Google Shape;537;p75">
            <a:extLst>
              <a:ext uri="{FF2B5EF4-FFF2-40B4-BE49-F238E27FC236}">
                <a16:creationId xmlns:a16="http://schemas.microsoft.com/office/drawing/2014/main" id="{29B98DE6-ECCB-06A8-8043-DB02791FEEBB}"/>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II. Introduction to Copilot in Excel </a:t>
            </a:r>
            <a:endParaRPr dirty="0"/>
          </a:p>
        </p:txBody>
      </p:sp>
      <p:sp>
        <p:nvSpPr>
          <p:cNvPr id="538" name="Google Shape;538;p75">
            <a:extLst>
              <a:ext uri="{FF2B5EF4-FFF2-40B4-BE49-F238E27FC236}">
                <a16:creationId xmlns:a16="http://schemas.microsoft.com/office/drawing/2014/main" id="{926E8C42-21E5-3812-0D1A-3DCA8A05764A}"/>
              </a:ext>
            </a:extLst>
          </p:cNvPr>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 dirty="0">
                <a:solidFill>
                  <a:schemeClr val="dk1"/>
                </a:solidFill>
              </a:rPr>
              <a:t>Loading dataset into “Advanced Analysis”</a:t>
            </a:r>
          </a:p>
          <a:p>
            <a:pPr marL="202566" lvl="0" indent="-200978" algn="l" rtl="0">
              <a:lnSpc>
                <a:spcPct val="100000"/>
              </a:lnSpc>
              <a:spcBef>
                <a:spcPts val="600"/>
              </a:spcBef>
              <a:spcAft>
                <a:spcPts val="0"/>
              </a:spcAft>
              <a:buSzPts val="1600"/>
              <a:buChar char="●"/>
            </a:pPr>
            <a:r>
              <a:rPr lang="en" dirty="0">
                <a:solidFill>
                  <a:schemeClr val="dk1"/>
                </a:solidFill>
              </a:rPr>
              <a:t>Conducting a guided step-by-step analysis with Python and Copilot</a:t>
            </a:r>
          </a:p>
          <a:p>
            <a:pPr marL="202566" lvl="0" indent="-200978">
              <a:lnSpc>
                <a:spcPct val="100000"/>
              </a:lnSpc>
              <a:spcBef>
                <a:spcPts val="600"/>
              </a:spcBef>
            </a:pPr>
            <a:r>
              <a:rPr lang="en" dirty="0">
                <a:solidFill>
                  <a:schemeClr val="dk1"/>
                </a:solidFill>
              </a:rPr>
              <a:t>Diving deeper by questoning </a:t>
            </a:r>
            <a:r>
              <a:rPr lang="en-US" dirty="0">
                <a:solidFill>
                  <a:schemeClr val="dk1"/>
                </a:solidFill>
              </a:rPr>
              <a:t>Copilot’s reasoning and asking for follow-up explanations and support</a:t>
            </a:r>
            <a:endParaRPr lang="en" dirty="0">
              <a:solidFill>
                <a:schemeClr val="dk1"/>
              </a:solidFill>
            </a:endParaRPr>
          </a:p>
          <a:p>
            <a:pPr marL="202566" lvl="0" indent="-200978" algn="l" rtl="0">
              <a:lnSpc>
                <a:spcPct val="100000"/>
              </a:lnSpc>
              <a:spcBef>
                <a:spcPts val="600"/>
              </a:spcBef>
              <a:spcAft>
                <a:spcPts val="0"/>
              </a:spcAft>
              <a:buSzPts val="1600"/>
              <a:buChar char="●"/>
            </a:pPr>
            <a:endParaRPr lang="en" dirty="0">
              <a:solidFill>
                <a:schemeClr val="dk1"/>
              </a:solidFill>
            </a:endParaRPr>
          </a:p>
          <a:p>
            <a:pPr marL="202566" lvl="0" indent="-200978" algn="l" rtl="0">
              <a:lnSpc>
                <a:spcPct val="100000"/>
              </a:lnSpc>
              <a:spcBef>
                <a:spcPts val="600"/>
              </a:spcBef>
              <a:spcAft>
                <a:spcPts val="0"/>
              </a:spcAft>
              <a:buSzPts val="1600"/>
              <a:buChar char="●"/>
            </a:pPr>
            <a:endParaRPr lang="en" dirty="0">
              <a:solidFill>
                <a:schemeClr val="dk1"/>
              </a:solidFill>
            </a:endParaRPr>
          </a:p>
          <a:p>
            <a:pPr marL="1588" lvl="0" indent="0" algn="l" rtl="0">
              <a:lnSpc>
                <a:spcPct val="100000"/>
              </a:lnSpc>
              <a:spcBef>
                <a:spcPts val="600"/>
              </a:spcBef>
              <a:spcAft>
                <a:spcPts val="0"/>
              </a:spcAft>
              <a:buSzPts val="1600"/>
              <a:buNone/>
            </a:pPr>
            <a:r>
              <a:rPr lang="en" dirty="0">
                <a:solidFill>
                  <a:schemeClr val="dk1"/>
                </a:solidFill>
              </a:rPr>
              <a:t>Demo file: </a:t>
            </a:r>
            <a:r>
              <a:rPr lang="en" dirty="0">
                <a:solidFill>
                  <a:schemeClr val="dk1"/>
                </a:solidFill>
                <a:latin typeface="Consolas" panose="020B0609020204030204" pitchFamily="49" charset="0"/>
              </a:rPr>
              <a:t>ai-powered-python-excel-getting-started.xlsx</a:t>
            </a:r>
            <a:endParaRPr b="1" dirty="0">
              <a:solidFill>
                <a:schemeClr val="dk1"/>
              </a:solidFill>
              <a:latin typeface="Consolas" panose="020B0609020204030204" pitchFamily="49" charset="0"/>
            </a:endParaRPr>
          </a:p>
        </p:txBody>
      </p:sp>
      <p:sp>
        <p:nvSpPr>
          <p:cNvPr id="539" name="Google Shape;539;p75">
            <a:extLst>
              <a:ext uri="{FF2B5EF4-FFF2-40B4-BE49-F238E27FC236}">
                <a16:creationId xmlns:a16="http://schemas.microsoft.com/office/drawing/2014/main" id="{D1240518-8E56-BAE6-1C25-8E86FDF0B7E1}"/>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541" name="Google Shape;541;p75">
            <a:extLst>
              <a:ext uri="{FF2B5EF4-FFF2-40B4-BE49-F238E27FC236}">
                <a16:creationId xmlns:a16="http://schemas.microsoft.com/office/drawing/2014/main" id="{93CDD522-4917-2243-AC68-9C4C48ECB9A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Getting started with Advanced Analysis</a:t>
            </a:r>
            <a:endParaRPr dirty="0"/>
          </a:p>
        </p:txBody>
      </p:sp>
    </p:spTree>
    <p:extLst>
      <p:ext uri="{BB962C8B-B14F-4D97-AF65-F5344CB8AC3E}">
        <p14:creationId xmlns:p14="http://schemas.microsoft.com/office/powerpoint/2010/main" val="24052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79BA6EFE-5ABF-6337-8DD0-7AA8BC67CC8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7E9CC2D2-43BA-62E8-C513-CFE2EF005649}"/>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Discussion Question</a:t>
            </a:r>
            <a:endParaRPr/>
          </a:p>
        </p:txBody>
      </p:sp>
      <p:sp>
        <p:nvSpPr>
          <p:cNvPr id="572" name="Google Shape;572;p79">
            <a:extLst>
              <a:ext uri="{FF2B5EF4-FFF2-40B4-BE49-F238E27FC236}">
                <a16:creationId xmlns:a16="http://schemas.microsoft.com/office/drawing/2014/main" id="{6D4E1689-B53A-5DA4-2A2C-31DEAA5AB4A2}"/>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Identify a data analytics task that you believe could be automated or assisted using Copilot. How could this change your workflow?</a:t>
            </a:r>
          </a:p>
        </p:txBody>
      </p:sp>
      <p:sp>
        <p:nvSpPr>
          <p:cNvPr id="573" name="Google Shape;573;p79">
            <a:extLst>
              <a:ext uri="{FF2B5EF4-FFF2-40B4-BE49-F238E27FC236}">
                <a16:creationId xmlns:a16="http://schemas.microsoft.com/office/drawing/2014/main" id="{649E653F-3B88-15AE-9C0A-B8501972B020}"/>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574" name="Google Shape;574;p79">
            <a:extLst>
              <a:ext uri="{FF2B5EF4-FFF2-40B4-BE49-F238E27FC236}">
                <a16:creationId xmlns:a16="http://schemas.microsoft.com/office/drawing/2014/main" id="{5B3A6819-CDA5-F798-0312-2CFD97352CA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8928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1540</Words>
  <Application>Microsoft Office PowerPoint</Application>
  <PresentationFormat>On-screen Show (16:9)</PresentationFormat>
  <Paragraphs>179</Paragraphs>
  <Slides>31</Slides>
  <Notes>31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Consolas</vt:lpstr>
      <vt:lpstr>Poppins SemiBold</vt:lpstr>
      <vt:lpstr>Poppins</vt:lpstr>
      <vt:lpstr>Simple Light</vt:lpstr>
      <vt:lpstr>AI-Powered Python in Excel</vt:lpstr>
      <vt:lpstr>Objectives For Today</vt:lpstr>
      <vt:lpstr>Schedule For Today</vt:lpstr>
      <vt:lpstr>Pulse Check</vt:lpstr>
      <vt:lpstr>Pulse Check</vt:lpstr>
      <vt:lpstr>I. Excel Essentials for AI</vt:lpstr>
      <vt:lpstr>Exercise</vt:lpstr>
      <vt:lpstr>II. Introduction to Copilot in Excel </vt:lpstr>
      <vt:lpstr>Discussion Question</vt:lpstr>
      <vt:lpstr>Questions?</vt:lpstr>
      <vt:lpstr>Break</vt:lpstr>
      <vt:lpstr>III. PivotTables and Data Visualization</vt:lpstr>
      <vt:lpstr>III. PivotTables and Data Visualization</vt:lpstr>
      <vt:lpstr>Exercise</vt:lpstr>
      <vt:lpstr>Questions?</vt:lpstr>
      <vt:lpstr>Break</vt:lpstr>
      <vt:lpstr>IV. Time Series and Text Analysis</vt:lpstr>
      <vt:lpstr>IV. Time Series and Text Analysis</vt:lpstr>
      <vt:lpstr>IV. Time Series and Text Analysis</vt:lpstr>
      <vt:lpstr>Exercise</vt:lpstr>
      <vt:lpstr>Questions?</vt:lpstr>
      <vt:lpstr>V. Wrap-up and Q&amp;A</vt:lpstr>
      <vt:lpstr>Key Takeaways For Today</vt:lpstr>
      <vt:lpstr>Cross-checking AI-powered Excel</vt:lpstr>
      <vt:lpstr>Recommended Resources</vt:lpstr>
      <vt:lpstr>Takeaways</vt:lpstr>
      <vt:lpstr>Takeaways</vt:lpstr>
      <vt:lpstr>Q&amp;A</vt:lpstr>
      <vt:lpstr>PowerPoint Presentation</vt:lpstr>
      <vt:lpstr>Poll: What will you ask attendees?</vt:lpstr>
      <vt:lpstr>Discussion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Mount</dc:creator>
  <cp:lastModifiedBy>Stringfest Demos</cp:lastModifiedBy>
  <cp:revision>7</cp:revision>
  <dcterms:modified xsi:type="dcterms:W3CDTF">2025-05-01T21:10:27Z</dcterms:modified>
</cp:coreProperties>
</file>